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63" r:id="rId3"/>
    <p:sldMasterId id="2147483667" r:id="rId4"/>
  </p:sldMasterIdLst>
  <p:notesMasterIdLst>
    <p:notesMasterId r:id="rId29"/>
  </p:notesMasterIdLst>
  <p:sldIdLst>
    <p:sldId id="256" r:id="rId5"/>
    <p:sldId id="270" r:id="rId6"/>
    <p:sldId id="257" r:id="rId7"/>
    <p:sldId id="272" r:id="rId8"/>
    <p:sldId id="280" r:id="rId9"/>
    <p:sldId id="281" r:id="rId10"/>
    <p:sldId id="277" r:id="rId11"/>
    <p:sldId id="273" r:id="rId12"/>
    <p:sldId id="274" r:id="rId13"/>
    <p:sldId id="283" r:id="rId14"/>
    <p:sldId id="290" r:id="rId15"/>
    <p:sldId id="284" r:id="rId16"/>
    <p:sldId id="285" r:id="rId17"/>
    <p:sldId id="286" r:id="rId18"/>
    <p:sldId id="258" r:id="rId19"/>
    <p:sldId id="264" r:id="rId20"/>
    <p:sldId id="287" r:id="rId21"/>
    <p:sldId id="269" r:id="rId22"/>
    <p:sldId id="268" r:id="rId23"/>
    <p:sldId id="271" r:id="rId24"/>
    <p:sldId id="291" r:id="rId25"/>
    <p:sldId id="288" r:id="rId26"/>
    <p:sldId id="289" r:id="rId27"/>
    <p:sldId id="278" r:id="rId28"/>
  </p:sldIdLst>
  <p:sldSz cx="9144000" cy="5143500" type="screen16x9"/>
  <p:notesSz cx="7559675" cy="10691813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52" autoAdjust="0"/>
    <p:restoredTop sz="96247" autoAdjust="0"/>
  </p:normalViewPr>
  <p:slideViewPr>
    <p:cSldViewPr snapToGrid="0">
      <p:cViewPr>
        <p:scale>
          <a:sx n="150" d="100"/>
          <a:sy n="150" d="100"/>
        </p:scale>
        <p:origin x="50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D5D1D65-F0B8-4E77-71B0-64F9218ECC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D5D9FC7-75A9-B4BD-6771-43618327CAB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F351DD-075E-412C-8AE9-27B66C6F9377}" type="datetimeFigureOut">
              <a:rPr lang="it-IT" smtClean="0"/>
              <a:t>14/12/2024</a:t>
            </a:fld>
            <a:endParaRPr lang="it-IT"/>
          </a:p>
        </p:txBody>
      </p:sp>
      <p:sp>
        <p:nvSpPr>
          <p:cNvPr id="4" name="Segnaposto immagine diapositiva 3">
            <a:extLst>
              <a:ext uri="{FF2B5EF4-FFF2-40B4-BE49-F238E27FC236}">
                <a16:creationId xmlns:a16="http://schemas.microsoft.com/office/drawing/2014/main" id="{8B85DDCC-A04F-6CAA-A0F3-B18C4B04D0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>
            <a:extLst>
              <a:ext uri="{FF2B5EF4-FFF2-40B4-BE49-F238E27FC236}">
                <a16:creationId xmlns:a16="http://schemas.microsoft.com/office/drawing/2014/main" id="{5B767A45-17F7-903F-83B9-713B6BA08D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2D687E1-76BC-756C-176A-7C609347D75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32F533C-12B0-EA91-B285-F57F4A546A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23296-7AEC-4AF9-9DEE-BC5B5C30F8F1}" type="slidenum">
              <a:rPr lang="it-IT" smtClean="0"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0699F-F488-4145-BC95-5333D9449A1A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7032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redefin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edefin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Predefini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redefin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58240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32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it-IT" sz="44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32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99" r:id="rId2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6" Type="http://schemas.microsoft.com/office/2017/06/relationships/model3d" Target="../media/model3d3.glb"/><Relationship Id="rId5" Type="http://schemas.openxmlformats.org/officeDocument/2006/relationships/image" Target="../media/image2.png"/><Relationship Id="rId4" Type="http://schemas.microsoft.com/office/2017/06/relationships/model3d" Target="../media/model3d2.glb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microsoft.com/office/2017/06/relationships/model3d" Target="../media/model3d3.glb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INDMOTH/IT1,122_54_DF_DCSC_TUR_13,1.0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sploradati.istat.it/databrowser/#/it/dw/categories/IT1,Z0700SER,1.0/SER_TOURISM/DCSC_TUR_OCCYEAR/IT1,122_54_DF_DCSC_TUR_10,1.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-7322940" y="359100"/>
            <a:ext cx="7273800" cy="1309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4000" b="1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Analisi dei Flussi Turistici in Italia: Pre, Durante e </a:t>
            </a:r>
            <a:r>
              <a:rPr lang="en" sz="4000" b="1" u="sng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Post-</a:t>
            </a:r>
            <a:r>
              <a:rPr lang="en" sz="4000" b="1" u="sng" strike="noStrik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COVID-19</a:t>
            </a:r>
            <a:r>
              <a:rPr lang="en" sz="4000" b="1" u="none" strike="noStrik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 </a:t>
            </a:r>
            <a:endParaRPr lang="it-IT" sz="4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8326560" y="1688820"/>
            <a:ext cx="5692680" cy="371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400" b="1" u="none" strike="noStrike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Roboto"/>
                <a:ea typeface="Roboto"/>
              </a:rPr>
              <a:t>Impatti e Trend di Ripresa </a:t>
            </a:r>
            <a:endParaRPr lang="it-IT" sz="24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grpSp>
        <p:nvGrpSpPr>
          <p:cNvPr id="97" name="Google Shape;57;p15"/>
          <p:cNvGrpSpPr/>
          <p:nvPr/>
        </p:nvGrpSpPr>
        <p:grpSpPr>
          <a:xfrm>
            <a:off x="-1064040" y="5196960"/>
            <a:ext cx="10786320" cy="3281760"/>
            <a:chOff x="-1765080" y="2664720"/>
            <a:chExt cx="10786320" cy="3281760"/>
          </a:xfrm>
        </p:grpSpPr>
        <p:sp>
          <p:nvSpPr>
            <p:cNvPr id="98" name="Google Shape;58;p15"/>
            <p:cNvSpPr/>
            <p:nvPr/>
          </p:nvSpPr>
          <p:spPr>
            <a:xfrm>
              <a:off x="-1765080" y="2714400"/>
              <a:ext cx="10786320" cy="3232080"/>
            </a:xfrm>
            <a:custGeom>
              <a:avLst/>
              <a:gdLst>
                <a:gd name="textAreaLeft" fmla="*/ 0 w 10786320"/>
                <a:gd name="textAreaRight" fmla="*/ 10787760 w 10786320"/>
                <a:gd name="textAreaTop" fmla="*/ 0 h 3232080"/>
                <a:gd name="textAreaBottom" fmla="*/ 3233520 h 3232080"/>
              </a:gdLst>
              <a:ahLst/>
              <a:cxnLst/>
              <a:rect l="textAreaLeft" t="textAreaTop" r="textAreaRight" b="textAreaBottom"/>
              <a:pathLst>
                <a:path w="308863" h="92582">
                  <a:moveTo>
                    <a:pt x="0" y="92445"/>
                  </a:moveTo>
                  <a:lnTo>
                    <a:pt x="24529" y="34740"/>
                  </a:lnTo>
                  <a:lnTo>
                    <a:pt x="73382" y="80857"/>
                  </a:lnTo>
                  <a:lnTo>
                    <a:pt x="97740" y="23146"/>
                  </a:lnTo>
                  <a:lnTo>
                    <a:pt x="122133" y="46302"/>
                  </a:lnTo>
                  <a:lnTo>
                    <a:pt x="146543" y="0"/>
                  </a:lnTo>
                  <a:lnTo>
                    <a:pt x="195411" y="69356"/>
                  </a:lnTo>
                  <a:lnTo>
                    <a:pt x="219734" y="57794"/>
                  </a:lnTo>
                  <a:lnTo>
                    <a:pt x="244161" y="80952"/>
                  </a:lnTo>
                  <a:lnTo>
                    <a:pt x="268621" y="11652"/>
                  </a:lnTo>
                  <a:lnTo>
                    <a:pt x="293020" y="44"/>
                  </a:lnTo>
                  <a:lnTo>
                    <a:pt x="308863" y="92582"/>
                  </a:lnTo>
                </a:path>
              </a:pathLst>
            </a:custGeom>
            <a:noFill/>
            <a:ln w="19050">
              <a:solidFill>
                <a:srgbClr val="1E35A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9" name="Google Shape;59;p15"/>
            <p:cNvSpPr/>
            <p:nvPr/>
          </p:nvSpPr>
          <p:spPr>
            <a:xfrm>
              <a:off x="-95976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0" name="Google Shape;60;p15"/>
            <p:cNvSpPr/>
            <p:nvPr/>
          </p:nvSpPr>
          <p:spPr>
            <a:xfrm>
              <a:off x="-107280" y="46821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1" name="Google Shape;61;p15"/>
            <p:cNvSpPr/>
            <p:nvPr/>
          </p:nvSpPr>
          <p:spPr>
            <a:xfrm>
              <a:off x="7455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2" name="Google Shape;62;p15"/>
            <p:cNvSpPr/>
            <p:nvPr/>
          </p:nvSpPr>
          <p:spPr>
            <a:xfrm>
              <a:off x="1598040" y="3472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3" name="Google Shape;63;p15"/>
            <p:cNvSpPr/>
            <p:nvPr/>
          </p:nvSpPr>
          <p:spPr>
            <a:xfrm>
              <a:off x="2450880" y="42789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4" name="Google Shape;64;p15"/>
            <p:cNvSpPr/>
            <p:nvPr/>
          </p:nvSpPr>
          <p:spPr>
            <a:xfrm>
              <a:off x="3303360" y="266508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5" name="Google Shape;65;p15"/>
            <p:cNvSpPr/>
            <p:nvPr/>
          </p:nvSpPr>
          <p:spPr>
            <a:xfrm>
              <a:off x="415620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6" name="Google Shape;66;p15"/>
            <p:cNvSpPr/>
            <p:nvPr/>
          </p:nvSpPr>
          <p:spPr>
            <a:xfrm>
              <a:off x="5008680" y="5085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7" name="Google Shape;67;p15"/>
            <p:cNvSpPr/>
            <p:nvPr/>
          </p:nvSpPr>
          <p:spPr>
            <a:xfrm>
              <a:off x="5861520" y="468684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8" name="Google Shape;68;p15"/>
            <p:cNvSpPr/>
            <p:nvPr/>
          </p:nvSpPr>
          <p:spPr>
            <a:xfrm>
              <a:off x="67143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9" name="Google Shape;69;p15"/>
            <p:cNvSpPr/>
            <p:nvPr/>
          </p:nvSpPr>
          <p:spPr>
            <a:xfrm>
              <a:off x="7566840" y="3069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0" name="Google Shape;70;p15"/>
            <p:cNvSpPr/>
            <p:nvPr/>
          </p:nvSpPr>
          <p:spPr>
            <a:xfrm>
              <a:off x="8427600" y="266472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111" name="Google Shape;71;p15"/>
          <p:cNvGrpSpPr/>
          <p:nvPr/>
        </p:nvGrpSpPr>
        <p:grpSpPr>
          <a:xfrm>
            <a:off x="-1114860" y="-2688570"/>
            <a:ext cx="10788480" cy="2517480"/>
            <a:chOff x="-822960" y="2664720"/>
            <a:chExt cx="10788480" cy="2517480"/>
          </a:xfrm>
        </p:grpSpPr>
        <p:sp>
          <p:nvSpPr>
            <p:cNvPr id="112" name="Google Shape;72;p15"/>
            <p:cNvSpPr/>
            <p:nvPr/>
          </p:nvSpPr>
          <p:spPr>
            <a:xfrm>
              <a:off x="-822960" y="2714040"/>
              <a:ext cx="10788480" cy="2428920"/>
            </a:xfrm>
            <a:custGeom>
              <a:avLst/>
              <a:gdLst>
                <a:gd name="textAreaLeft" fmla="*/ 0 w 10788480"/>
                <a:gd name="textAreaRight" fmla="*/ 10789920 w 10788480"/>
                <a:gd name="textAreaTop" fmla="*/ 0 h 2428920"/>
                <a:gd name="textAreaBottom" fmla="*/ 2430360 h 2428920"/>
              </a:gdLst>
              <a:ahLst/>
              <a:cxnLst/>
              <a:rect l="textAreaLeft" t="textAreaTop" r="textAreaRight" b="textAreaBottom"/>
              <a:pathLst>
                <a:path w="214429" h="48295">
                  <a:moveTo>
                    <a:pt x="0" y="48101"/>
                  </a:moveTo>
                  <a:lnTo>
                    <a:pt x="17026" y="32099"/>
                  </a:lnTo>
                  <a:lnTo>
                    <a:pt x="33957" y="40100"/>
                  </a:lnTo>
                  <a:lnTo>
                    <a:pt x="50912" y="8072"/>
                  </a:lnTo>
                  <a:lnTo>
                    <a:pt x="67890" y="48077"/>
                  </a:lnTo>
                  <a:lnTo>
                    <a:pt x="84797" y="24003"/>
                  </a:lnTo>
                  <a:lnTo>
                    <a:pt x="101751" y="32099"/>
                  </a:lnTo>
                  <a:lnTo>
                    <a:pt x="118658" y="24122"/>
                  </a:lnTo>
                  <a:lnTo>
                    <a:pt x="135613" y="8025"/>
                  </a:lnTo>
                  <a:lnTo>
                    <a:pt x="152591" y="0"/>
                  </a:lnTo>
                  <a:lnTo>
                    <a:pt x="169522" y="24098"/>
                  </a:lnTo>
                  <a:lnTo>
                    <a:pt x="186500" y="32194"/>
                  </a:lnTo>
                  <a:lnTo>
                    <a:pt x="203611" y="16042"/>
                  </a:lnTo>
                  <a:lnTo>
                    <a:pt x="214429" y="48295"/>
                  </a:lnTo>
                </a:path>
              </a:pathLst>
            </a:custGeom>
            <a:noFill/>
            <a:ln w="19050">
              <a:solidFill>
                <a:srgbClr val="00D4F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13" name="Google Shape;73;p15"/>
            <p:cNvSpPr/>
            <p:nvPr/>
          </p:nvSpPr>
          <p:spPr>
            <a:xfrm>
              <a:off x="9362880" y="347616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4" name="Google Shape;74;p15"/>
            <p:cNvSpPr/>
            <p:nvPr/>
          </p:nvSpPr>
          <p:spPr>
            <a:xfrm>
              <a:off x="851004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5" name="Google Shape;75;p15"/>
            <p:cNvSpPr/>
            <p:nvPr/>
          </p:nvSpPr>
          <p:spPr>
            <a:xfrm>
              <a:off x="765756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6" name="Google Shape;76;p15"/>
            <p:cNvSpPr/>
            <p:nvPr/>
          </p:nvSpPr>
          <p:spPr>
            <a:xfrm>
              <a:off x="6804720" y="2664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7" name="Google Shape;77;p15"/>
            <p:cNvSpPr/>
            <p:nvPr/>
          </p:nvSpPr>
          <p:spPr>
            <a:xfrm>
              <a:off x="595224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8" name="Google Shape;78;p15"/>
            <p:cNvSpPr/>
            <p:nvPr/>
          </p:nvSpPr>
          <p:spPr>
            <a:xfrm>
              <a:off x="5099400" y="387900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9" name="Google Shape;79;p15"/>
            <p:cNvSpPr/>
            <p:nvPr/>
          </p:nvSpPr>
          <p:spPr>
            <a:xfrm>
              <a:off x="424692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0" name="Google Shape;80;p15"/>
            <p:cNvSpPr/>
            <p:nvPr/>
          </p:nvSpPr>
          <p:spPr>
            <a:xfrm>
              <a:off x="339408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1" name="Google Shape;81;p15"/>
            <p:cNvSpPr/>
            <p:nvPr/>
          </p:nvSpPr>
          <p:spPr>
            <a:xfrm>
              <a:off x="2541600" y="5083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2" name="Google Shape;82;p15"/>
            <p:cNvSpPr/>
            <p:nvPr/>
          </p:nvSpPr>
          <p:spPr>
            <a:xfrm>
              <a:off x="168876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3" name="Google Shape;83;p15"/>
            <p:cNvSpPr/>
            <p:nvPr/>
          </p:nvSpPr>
          <p:spPr>
            <a:xfrm>
              <a:off x="836280" y="4680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4" name="Google Shape;84;p15"/>
            <p:cNvSpPr/>
            <p:nvPr/>
          </p:nvSpPr>
          <p:spPr>
            <a:xfrm>
              <a:off x="-1656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125" name="Rettangolo 124"/>
          <p:cNvSpPr/>
          <p:nvPr/>
        </p:nvSpPr>
        <p:spPr>
          <a:xfrm>
            <a:off x="9564000" y="5650740"/>
            <a:ext cx="1258920" cy="64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1" u="none" strike="noStrike" dirty="0" err="1">
                <a:solidFill>
                  <a:srgbClr val="000000"/>
                </a:solidFill>
                <a:uFillTx/>
                <a:latin typeface="Arial"/>
              </a:rPr>
              <a:t>Giusteschi</a:t>
            </a:r>
            <a:r>
              <a:rPr lang="it-IT" sz="1000" b="1" u="none" strike="noStrike" dirty="0">
                <a:solidFill>
                  <a:srgbClr val="000000"/>
                </a:solidFill>
                <a:uFillTx/>
                <a:latin typeface="Arial"/>
              </a:rPr>
              <a:t> Giulio, Gnocchi Vutha, Cerato Davide</a:t>
            </a:r>
            <a:endParaRPr lang="it-IT" sz="1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39A520C-31DD-92F8-CBA6-1A79DA3E9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1040752"/>
            <a:ext cx="5924550" cy="306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3409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FA17F-D85E-DC30-ED57-AE67EE3CF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D4432E7-7CA3-DCFD-BB3C-D91C34E67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1040752"/>
            <a:ext cx="5924550" cy="306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177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5DE4C2E-1632-DCE9-4F75-D30F10B1C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287" y="1018791"/>
            <a:ext cx="5559425" cy="310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981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04D9E-5F92-0D0D-7470-1C320A9A7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66649A1-0C89-B4FF-0635-A2F943DBA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287" y="1018791"/>
            <a:ext cx="5559425" cy="3105917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8FA6469-D640-F22D-680B-32605DEAC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196" y="169543"/>
            <a:ext cx="2444004" cy="16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9747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0C359-91BC-910A-EA27-95323A5A4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F53D3EF-DC49-B3F5-00DD-4EF9D5A87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287" y="1018791"/>
            <a:ext cx="5559425" cy="310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16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ttangolo 129"/>
          <p:cNvSpPr/>
          <p:nvPr/>
        </p:nvSpPr>
        <p:spPr>
          <a:xfrm>
            <a:off x="870600" y="1527450"/>
            <a:ext cx="3259440" cy="943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200" b="0" u="none" strike="noStrike" dirty="0">
                <a:solidFill>
                  <a:srgbClr val="000000"/>
                </a:solidFill>
                <a:uFillTx/>
                <a:latin typeface="Arial"/>
              </a:rPr>
              <a:t>Attraverso l'uso di visualizzazioni dei dati, come </a:t>
            </a:r>
            <a:r>
              <a:rPr lang="it-IT" sz="1200" b="0" u="sng" strike="noStrike" dirty="0">
                <a:solidFill>
                  <a:srgbClr val="000000"/>
                </a:solidFill>
                <a:uFillTx/>
                <a:latin typeface="Arial"/>
              </a:rPr>
              <a:t>grafici a linee</a:t>
            </a:r>
            <a:r>
              <a:rPr lang="it-IT" sz="1200" b="0" u="none" strike="noStrike" dirty="0">
                <a:solidFill>
                  <a:srgbClr val="000000"/>
                </a:solidFill>
                <a:uFillTx/>
                <a:latin typeface="Arial"/>
              </a:rPr>
              <a:t>,</a:t>
            </a:r>
            <a:r>
              <a:rPr lang="it-IT" sz="1200" b="0" u="sng" strike="noStrike" dirty="0">
                <a:solidFill>
                  <a:srgbClr val="000000"/>
                </a:solidFill>
                <a:uFillTx/>
                <a:latin typeface="Arial"/>
              </a:rPr>
              <a:t> barre</a:t>
            </a:r>
            <a:r>
              <a:rPr lang="it-IT" sz="1200" b="0" u="none" strike="noStrike" dirty="0">
                <a:solidFill>
                  <a:srgbClr val="000000"/>
                </a:solidFill>
                <a:uFillTx/>
                <a:latin typeface="Arial"/>
              </a:rPr>
              <a:t> e </a:t>
            </a:r>
            <a:r>
              <a:rPr lang="it-IT" sz="1200" b="0" u="sng" strike="noStrike" dirty="0">
                <a:solidFill>
                  <a:srgbClr val="000000"/>
                </a:solidFill>
                <a:uFillTx/>
                <a:latin typeface="Arial"/>
              </a:rPr>
              <a:t>mappe tematiche</a:t>
            </a:r>
            <a:r>
              <a:rPr lang="it-IT" sz="1200" b="0" u="none" strike="noStrike" dirty="0">
                <a:solidFill>
                  <a:srgbClr val="000000"/>
                </a:solidFill>
                <a:uFillTx/>
                <a:latin typeface="Arial"/>
              </a:rPr>
              <a:t>, abbiamo analizzato i principali indicatori turistici, evidenziando variazioni significative e tendenze emergenti.</a:t>
            </a:r>
          </a:p>
        </p:txBody>
      </p:sp>
      <p:pic>
        <p:nvPicPr>
          <p:cNvPr id="131" name="Immagine 130"/>
          <p:cNvPicPr/>
          <p:nvPr/>
        </p:nvPicPr>
        <p:blipFill>
          <a:blip r:embed="rId2"/>
          <a:stretch/>
        </p:blipFill>
        <p:spPr>
          <a:xfrm>
            <a:off x="900000" y="4140000"/>
            <a:ext cx="719640" cy="719640"/>
          </a:xfrm>
          <a:prstGeom prst="rect">
            <a:avLst/>
          </a:prstGeom>
          <a:ln w="0">
            <a:noFill/>
          </a:ln>
        </p:spPr>
      </p:pic>
      <p:pic>
        <p:nvPicPr>
          <p:cNvPr id="132" name="Immagine 131"/>
          <p:cNvPicPr/>
          <p:nvPr/>
        </p:nvPicPr>
        <p:blipFill>
          <a:blip r:embed="rId3"/>
          <a:stretch/>
        </p:blipFill>
        <p:spPr>
          <a:xfrm>
            <a:off x="1980000" y="4447800"/>
            <a:ext cx="1799640" cy="591840"/>
          </a:xfrm>
          <a:prstGeom prst="rect">
            <a:avLst/>
          </a:prstGeom>
          <a:ln w="0">
            <a:noFill/>
          </a:ln>
        </p:spPr>
      </p:pic>
      <p:pic>
        <p:nvPicPr>
          <p:cNvPr id="133" name="Immagine 132"/>
          <p:cNvPicPr/>
          <p:nvPr/>
        </p:nvPicPr>
        <p:blipFill>
          <a:blip r:embed="rId4"/>
          <a:stretch/>
        </p:blipFill>
        <p:spPr>
          <a:xfrm>
            <a:off x="4140000" y="3888360"/>
            <a:ext cx="1799640" cy="971280"/>
          </a:xfrm>
          <a:prstGeom prst="rect">
            <a:avLst/>
          </a:prstGeom>
          <a:ln w="0">
            <a:noFill/>
          </a:ln>
        </p:spPr>
      </p:pic>
      <p:pic>
        <p:nvPicPr>
          <p:cNvPr id="134" name="Immagine 133"/>
          <p:cNvPicPr/>
          <p:nvPr/>
        </p:nvPicPr>
        <p:blipFill>
          <a:blip r:embed="rId5"/>
          <a:stretch/>
        </p:blipFill>
        <p:spPr>
          <a:xfrm>
            <a:off x="6480000" y="3960000"/>
            <a:ext cx="2044080" cy="1149480"/>
          </a:xfrm>
          <a:prstGeom prst="rect">
            <a:avLst/>
          </a:prstGeom>
          <a:ln w="0">
            <a:noFill/>
          </a:ln>
        </p:spPr>
      </p:pic>
      <p:sp>
        <p:nvSpPr>
          <p:cNvPr id="141" name="Figura a mano libera: forma 140"/>
          <p:cNvSpPr/>
          <p:nvPr/>
        </p:nvSpPr>
        <p:spPr>
          <a:xfrm>
            <a:off x="5579820" y="1123155"/>
            <a:ext cx="719640" cy="359640"/>
          </a:xfrm>
          <a:custGeom>
            <a:avLst/>
            <a:gdLst>
              <a:gd name="textAreaLeft" fmla="*/ 133200 w 719640"/>
              <a:gd name="textAreaRight" fmla="*/ 605880 w 719640"/>
              <a:gd name="textAreaTop" fmla="*/ 106560 h 359640"/>
              <a:gd name="textAreaBottom" fmla="*/ 253440 h 359640"/>
            </a:gdLst>
            <a:ahLst/>
            <a:cxnLst/>
            <a:rect l="textAreaLeft" t="textAreaTop" r="textAreaRight" b="textAreaBottom"/>
            <a:pathLst>
              <a:path w="21600" h="21800">
                <a:moveTo>
                  <a:pt x="13200" y="0"/>
                </a:moveTo>
                <a:lnTo>
                  <a:pt x="21600" y="10800"/>
                </a:lnTo>
                <a:lnTo>
                  <a:pt x="13200" y="21800"/>
                </a:lnTo>
                <a:lnTo>
                  <a:pt x="13200" y="15200"/>
                </a:lnTo>
                <a:lnTo>
                  <a:pt x="4000" y="15200"/>
                </a:lnTo>
                <a:lnTo>
                  <a:pt x="4000" y="6400"/>
                </a:lnTo>
                <a:lnTo>
                  <a:pt x="13200" y="6400"/>
                </a:lnTo>
                <a:lnTo>
                  <a:pt x="13200" y="0"/>
                </a:lnTo>
                <a:moveTo>
                  <a:pt x="0" y="6400"/>
                </a:moveTo>
                <a:lnTo>
                  <a:pt x="0" y="15200"/>
                </a:lnTo>
                <a:lnTo>
                  <a:pt x="1000" y="15200"/>
                </a:lnTo>
                <a:lnTo>
                  <a:pt x="1000" y="6400"/>
                </a:lnTo>
                <a:lnTo>
                  <a:pt x="0" y="6400"/>
                </a:lnTo>
                <a:moveTo>
                  <a:pt x="2000" y="6400"/>
                </a:moveTo>
                <a:lnTo>
                  <a:pt x="2000" y="15200"/>
                </a:lnTo>
                <a:lnTo>
                  <a:pt x="3000" y="15200"/>
                </a:lnTo>
                <a:lnTo>
                  <a:pt x="3000" y="6400"/>
                </a:lnTo>
                <a:lnTo>
                  <a:pt x="2000" y="640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2" name="Figura a mano libera: forma 141"/>
          <p:cNvSpPr/>
          <p:nvPr/>
        </p:nvSpPr>
        <p:spPr>
          <a:xfrm>
            <a:off x="4815370" y="812970"/>
            <a:ext cx="719640" cy="359640"/>
          </a:xfrm>
          <a:custGeom>
            <a:avLst/>
            <a:gdLst>
              <a:gd name="textAreaLeft" fmla="*/ 133200 w 719640"/>
              <a:gd name="textAreaRight" fmla="*/ 605880 w 719640"/>
              <a:gd name="textAreaTop" fmla="*/ 106560 h 359640"/>
              <a:gd name="textAreaBottom" fmla="*/ 253440 h 359640"/>
            </a:gdLst>
            <a:ahLst/>
            <a:cxnLst/>
            <a:rect l="textAreaLeft" t="textAreaTop" r="textAreaRight" b="textAreaBottom"/>
            <a:pathLst>
              <a:path w="21600" h="21800">
                <a:moveTo>
                  <a:pt x="13200" y="0"/>
                </a:moveTo>
                <a:lnTo>
                  <a:pt x="21600" y="10800"/>
                </a:lnTo>
                <a:lnTo>
                  <a:pt x="13200" y="21800"/>
                </a:lnTo>
                <a:lnTo>
                  <a:pt x="13200" y="15200"/>
                </a:lnTo>
                <a:lnTo>
                  <a:pt x="4000" y="15200"/>
                </a:lnTo>
                <a:lnTo>
                  <a:pt x="4000" y="6400"/>
                </a:lnTo>
                <a:lnTo>
                  <a:pt x="13200" y="6400"/>
                </a:lnTo>
                <a:lnTo>
                  <a:pt x="13200" y="0"/>
                </a:lnTo>
                <a:moveTo>
                  <a:pt x="0" y="6400"/>
                </a:moveTo>
                <a:lnTo>
                  <a:pt x="0" y="15200"/>
                </a:lnTo>
                <a:lnTo>
                  <a:pt x="1000" y="15200"/>
                </a:lnTo>
                <a:lnTo>
                  <a:pt x="1000" y="6400"/>
                </a:lnTo>
                <a:lnTo>
                  <a:pt x="0" y="6400"/>
                </a:lnTo>
                <a:moveTo>
                  <a:pt x="2000" y="6400"/>
                </a:moveTo>
                <a:lnTo>
                  <a:pt x="2000" y="15200"/>
                </a:lnTo>
                <a:lnTo>
                  <a:pt x="3000" y="15200"/>
                </a:lnTo>
                <a:lnTo>
                  <a:pt x="3000" y="6400"/>
                </a:lnTo>
                <a:lnTo>
                  <a:pt x="2000" y="640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4C3F017-BFC8-D0A7-A190-02849232073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49378251-ECF8-25F0-647F-318B90ED90BC}"/>
              </a:ext>
            </a:extLst>
          </p:cNvPr>
          <p:cNvSpPr/>
          <p:nvPr/>
        </p:nvSpPr>
        <p:spPr>
          <a:xfrm>
            <a:off x="6035140" y="872935"/>
            <a:ext cx="2018145" cy="241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ARRIVI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815E6A43-672B-19C1-C4E8-C808F6E0E69C}"/>
              </a:ext>
            </a:extLst>
          </p:cNvPr>
          <p:cNvSpPr/>
          <p:nvPr/>
        </p:nvSpPr>
        <p:spPr>
          <a:xfrm>
            <a:off x="6565726" y="1182325"/>
            <a:ext cx="2018145" cy="241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OVERNIGHTS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94CD59EB-FC46-EA51-BD23-06F151E71718}"/>
              </a:ext>
            </a:extLst>
          </p:cNvPr>
          <p:cNvSpPr/>
          <p:nvPr/>
        </p:nvSpPr>
        <p:spPr>
          <a:xfrm>
            <a:off x="6035141" y="1561680"/>
            <a:ext cx="2018145" cy="241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TURISMO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973B470A-ED17-D574-6D0F-0DAD3CCED267}"/>
              </a:ext>
            </a:extLst>
          </p:cNvPr>
          <p:cNvSpPr/>
          <p:nvPr/>
        </p:nvSpPr>
        <p:spPr>
          <a:xfrm>
            <a:off x="6565725" y="1865631"/>
            <a:ext cx="2018144" cy="241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REGIONI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FC77D577-B05A-C876-5AC7-38616AD78870}"/>
              </a:ext>
            </a:extLst>
          </p:cNvPr>
          <p:cNvSpPr/>
          <p:nvPr/>
        </p:nvSpPr>
        <p:spPr>
          <a:xfrm>
            <a:off x="6035141" y="2246254"/>
            <a:ext cx="2018144" cy="241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SPESA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529571BF-71B0-214B-719D-DA6B103DC248}"/>
              </a:ext>
            </a:extLst>
          </p:cNvPr>
          <p:cNvSpPr/>
          <p:nvPr/>
        </p:nvSpPr>
        <p:spPr>
          <a:xfrm>
            <a:off x="6565725" y="2606088"/>
            <a:ext cx="2018144" cy="241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STAGIONALITA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11120" y="7812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it-IT" sz="1800" b="1" u="none" strike="noStrike">
                <a:solidFill>
                  <a:srgbClr val="000000"/>
                </a:solidFill>
                <a:uFillTx/>
                <a:latin typeface="Arial"/>
              </a:rPr>
              <a:t>La stagionalità del turismo è </a:t>
            </a:r>
            <a:br>
              <a:rPr sz="1800"/>
            </a:br>
            <a:r>
              <a:rPr lang="it-IT" sz="1800" b="1" u="none" strike="noStrike">
                <a:solidFill>
                  <a:srgbClr val="000000"/>
                </a:solidFill>
                <a:uFillTx/>
                <a:latin typeface="Arial"/>
              </a:rPr>
              <a:t>cambiata con la pandemia? </a:t>
            </a:r>
            <a:endParaRPr lang="it-IT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D6C4EB5A-9276-9DE1-83C1-B94CDF19252A}"/>
              </a:ext>
            </a:extLst>
          </p:cNvPr>
          <p:cNvSpPr/>
          <p:nvPr/>
        </p:nvSpPr>
        <p:spPr>
          <a:xfrm>
            <a:off x="7745306" y="4545290"/>
            <a:ext cx="1021509" cy="1434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REGIONI</a:t>
            </a:r>
            <a:endParaRPr lang="it-IT" sz="1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5062BC26-42D4-020C-6F1F-BD2F08A22320}"/>
              </a:ext>
            </a:extLst>
          </p:cNvPr>
          <p:cNvSpPr/>
          <p:nvPr/>
        </p:nvSpPr>
        <p:spPr>
          <a:xfrm>
            <a:off x="7569463" y="4719544"/>
            <a:ext cx="1518878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STAGIONALITA’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35E1C47-BD52-4ACD-AE5B-019055FA623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3CC499B-361E-39CB-2773-BE856AD9293A}"/>
              </a:ext>
            </a:extLst>
          </p:cNvPr>
          <p:cNvSpPr txBox="1"/>
          <p:nvPr/>
        </p:nvSpPr>
        <p:spPr>
          <a:xfrm flipH="1">
            <a:off x="80979" y="1396097"/>
            <a:ext cx="42626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uFillTx/>
                <a:latin typeface="Arial"/>
              </a:rPr>
              <a:t>STAGIONE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7ED97AA-7B46-A49E-662B-ED63E7C9312B}"/>
              </a:ext>
            </a:extLst>
          </p:cNvPr>
          <p:cNvSpPr txBox="1"/>
          <p:nvPr/>
        </p:nvSpPr>
        <p:spPr>
          <a:xfrm>
            <a:off x="108096" y="1398817"/>
            <a:ext cx="45940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solidFill>
                  <a:schemeClr val="bg2">
                    <a:lumMod val="40000"/>
                    <a:lumOff val="60000"/>
                  </a:schemeClr>
                </a:solidFill>
                <a:uFillTx/>
                <a:latin typeface="Arial"/>
              </a:rPr>
              <a:t>STAGIONE</a:t>
            </a:r>
            <a:endParaRPr lang="it-IT" sz="2400" b="0" u="none" strike="noStrike" dirty="0">
              <a:solidFill>
                <a:schemeClr val="bg2">
                  <a:lumMod val="40000"/>
                  <a:lumOff val="60000"/>
                </a:schemeClr>
              </a:solidFill>
              <a:uFillTx/>
              <a:latin typeface="Arial"/>
            </a:endParaRPr>
          </a:p>
        </p:txBody>
      </p:sp>
      <p:sp>
        <p:nvSpPr>
          <p:cNvPr id="4" name="AutoShape 2" descr="12 Mesi Di Calendario Mensile Icona Colorato Calendario Icona Modello |  Elementi grafici AI download gratis - Pikbest">
            <a:extLst>
              <a:ext uri="{FF2B5EF4-FFF2-40B4-BE49-F238E27FC236}">
                <a16:creationId xmlns:a16="http://schemas.microsoft.com/office/drawing/2014/main" id="{5EE71F30-D7A2-6985-9D49-06DDE3F2C0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32900" y="1542883"/>
            <a:ext cx="425443" cy="39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35B006B-2BE1-6630-ACE0-D8BEA300A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639" y="1017300"/>
            <a:ext cx="4881481" cy="324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BDB8B-415B-6A3D-E56A-1A9D19D6B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>
            <a:extLst>
              <a:ext uri="{FF2B5EF4-FFF2-40B4-BE49-F238E27FC236}">
                <a16:creationId xmlns:a16="http://schemas.microsoft.com/office/drawing/2014/main" id="{0BADA114-53F5-3D04-C8B9-D24FD3C3C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20" y="7812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it-IT" sz="1800" b="1" u="none" strike="noStrike">
                <a:solidFill>
                  <a:srgbClr val="000000"/>
                </a:solidFill>
                <a:uFillTx/>
                <a:latin typeface="Arial"/>
              </a:rPr>
              <a:t>La stagionalità del turismo è </a:t>
            </a:r>
            <a:br>
              <a:rPr sz="1800"/>
            </a:br>
            <a:r>
              <a:rPr lang="it-IT" sz="1800" b="1" u="none" strike="noStrike">
                <a:solidFill>
                  <a:srgbClr val="000000"/>
                </a:solidFill>
                <a:uFillTx/>
                <a:latin typeface="Arial"/>
              </a:rPr>
              <a:t>cambiata con la pandemia? </a:t>
            </a:r>
            <a:endParaRPr lang="it-IT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5BC08AF3-D5E0-B110-9299-CAE925523994}"/>
              </a:ext>
            </a:extLst>
          </p:cNvPr>
          <p:cNvSpPr/>
          <p:nvPr/>
        </p:nvSpPr>
        <p:spPr>
          <a:xfrm>
            <a:off x="7745306" y="4545290"/>
            <a:ext cx="1021509" cy="1434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REGIONI</a:t>
            </a:r>
            <a:endParaRPr lang="it-IT" sz="1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657F8CDF-82D5-D76C-42E7-DD7131825622}"/>
              </a:ext>
            </a:extLst>
          </p:cNvPr>
          <p:cNvSpPr/>
          <p:nvPr/>
        </p:nvSpPr>
        <p:spPr>
          <a:xfrm>
            <a:off x="7569463" y="4719544"/>
            <a:ext cx="1518878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STAGIONALITA’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6502C69-2E13-D779-0A98-87C3F33B24AE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D1BF5F0-1099-7647-22C9-E0F2F7BC7456}"/>
              </a:ext>
            </a:extLst>
          </p:cNvPr>
          <p:cNvSpPr txBox="1"/>
          <p:nvPr/>
        </p:nvSpPr>
        <p:spPr>
          <a:xfrm flipH="1">
            <a:off x="80979" y="1396097"/>
            <a:ext cx="42626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uFillTx/>
                <a:latin typeface="Arial"/>
              </a:rPr>
              <a:t>STAGIONE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A495339-886A-0AE6-D6D8-9F78AFE34548}"/>
              </a:ext>
            </a:extLst>
          </p:cNvPr>
          <p:cNvSpPr txBox="1"/>
          <p:nvPr/>
        </p:nvSpPr>
        <p:spPr>
          <a:xfrm>
            <a:off x="108096" y="1398817"/>
            <a:ext cx="45940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solidFill>
                  <a:schemeClr val="bg2">
                    <a:lumMod val="40000"/>
                    <a:lumOff val="60000"/>
                  </a:schemeClr>
                </a:solidFill>
                <a:uFillTx/>
                <a:latin typeface="Arial"/>
              </a:rPr>
              <a:t>STAGIONE</a:t>
            </a:r>
            <a:endParaRPr lang="it-IT" sz="2400" b="0" u="none" strike="noStrike" dirty="0">
              <a:solidFill>
                <a:schemeClr val="bg2">
                  <a:lumMod val="40000"/>
                  <a:lumOff val="60000"/>
                </a:schemeClr>
              </a:solidFill>
              <a:uFillTx/>
              <a:latin typeface="Arial"/>
            </a:endParaRPr>
          </a:p>
        </p:txBody>
      </p:sp>
      <p:sp>
        <p:nvSpPr>
          <p:cNvPr id="4" name="AutoShape 2" descr="12 Mesi Di Calendario Mensile Icona Colorato Calendario Icona Modello |  Elementi grafici AI download gratis - Pikbest">
            <a:extLst>
              <a:ext uri="{FF2B5EF4-FFF2-40B4-BE49-F238E27FC236}">
                <a16:creationId xmlns:a16="http://schemas.microsoft.com/office/drawing/2014/main" id="{14648593-11BF-008A-C3A2-254B649AA1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32900" y="1542883"/>
            <a:ext cx="425443" cy="39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52225D3-4F17-71A0-ACEA-094431442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474" y="1146727"/>
            <a:ext cx="5862989" cy="33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574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454886D5-83EC-4B1C-B17A-9FB3BB724960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8BE7B61-5242-1DD6-BFF0-D09F9BD5459B}"/>
              </a:ext>
            </a:extLst>
          </p:cNvPr>
          <p:cNvCxnSpPr>
            <a:cxnSpLocks/>
          </p:cNvCxnSpPr>
          <p:nvPr/>
        </p:nvCxnSpPr>
        <p:spPr>
          <a:xfrm>
            <a:off x="454296" y="4803971"/>
            <a:ext cx="8235408" cy="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F25DBFAD-E01F-EFCD-FE69-3DBFAA100D67}"/>
              </a:ext>
            </a:extLst>
          </p:cNvPr>
          <p:cNvSpPr/>
          <p:nvPr/>
        </p:nvSpPr>
        <p:spPr>
          <a:xfrm>
            <a:off x="7511511" y="4679640"/>
            <a:ext cx="1434489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solidFill>
                  <a:schemeClr val="tx2">
                    <a:lumMod val="90000"/>
                  </a:schemeClr>
                </a:solidFill>
              </a:rPr>
              <a:t>ARRIVI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BD76B459-886D-6DCE-CC6D-2B756034C7D8}"/>
              </a:ext>
            </a:extLst>
          </p:cNvPr>
          <p:cNvSpPr/>
          <p:nvPr/>
        </p:nvSpPr>
        <p:spPr>
          <a:xfrm>
            <a:off x="7688382" y="4945277"/>
            <a:ext cx="1101113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OVERNIGHTS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BDB38821-052E-3D36-4963-32DC56A4B945}"/>
              </a:ext>
            </a:extLst>
          </p:cNvPr>
          <p:cNvSpPr/>
          <p:nvPr/>
        </p:nvSpPr>
        <p:spPr>
          <a:xfrm>
            <a:off x="7688382" y="5215152"/>
            <a:ext cx="1101113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TURISMO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348EDA7A-2672-FA33-446E-489A9D9A5C1A}"/>
              </a:ext>
            </a:extLst>
          </p:cNvPr>
          <p:cNvSpPr/>
          <p:nvPr/>
        </p:nvSpPr>
        <p:spPr>
          <a:xfrm>
            <a:off x="7688382" y="5485027"/>
            <a:ext cx="1101112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REGIONI</a:t>
            </a: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4A7B759A-30F9-5884-7D1A-5926E23B85A2}"/>
              </a:ext>
            </a:extLst>
          </p:cNvPr>
          <p:cNvSpPr/>
          <p:nvPr/>
        </p:nvSpPr>
        <p:spPr>
          <a:xfrm>
            <a:off x="7688382" y="5754902"/>
            <a:ext cx="1101112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SPESA</a:t>
            </a: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FBC6A9A4-BCF2-2430-6B39-E1B0C69D0CDE}"/>
              </a:ext>
            </a:extLst>
          </p:cNvPr>
          <p:cNvSpPr/>
          <p:nvPr/>
        </p:nvSpPr>
        <p:spPr>
          <a:xfrm>
            <a:off x="7688382" y="6024777"/>
            <a:ext cx="1101112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STAGIONALITA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30059E2-1252-41B8-ACE9-3DB0AF4F2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68" y="1177311"/>
            <a:ext cx="4437063" cy="278569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2EBA199-1FE9-4D0B-66D3-C6A2AB1C3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309" y="1593845"/>
            <a:ext cx="310718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753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A2269D1E-C1E9-E63F-1175-6B063009D225}"/>
              </a:ext>
            </a:extLst>
          </p:cNvPr>
          <p:cNvCxnSpPr>
            <a:cxnSpLocks/>
          </p:cNvCxnSpPr>
          <p:nvPr/>
        </p:nvCxnSpPr>
        <p:spPr>
          <a:xfrm>
            <a:off x="452065" y="4700771"/>
            <a:ext cx="8235408" cy="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Rettangolo 16">
            <a:extLst>
              <a:ext uri="{FF2B5EF4-FFF2-40B4-BE49-F238E27FC236}">
                <a16:creationId xmlns:a16="http://schemas.microsoft.com/office/drawing/2014/main" id="{51B43B38-4BAB-6687-FF77-4AD99E750043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D6F5DF57-CC49-401B-B90F-E32A6E6B80D6}"/>
              </a:ext>
            </a:extLst>
          </p:cNvPr>
          <p:cNvSpPr/>
          <p:nvPr/>
        </p:nvSpPr>
        <p:spPr>
          <a:xfrm>
            <a:off x="70465" y="193842"/>
            <a:ext cx="416520" cy="413845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2800" b="1" u="none" strike="noStrike" dirty="0">
                <a:solidFill>
                  <a:srgbClr val="000000"/>
                </a:solidFill>
                <a:uFillTx/>
                <a:latin typeface="Arial"/>
              </a:rPr>
              <a:t>OVERNIGHTS</a:t>
            </a:r>
            <a:endParaRPr lang="it-IT" sz="28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619373E0-3385-E256-B873-F9811F8C6030}"/>
              </a:ext>
            </a:extLst>
          </p:cNvPr>
          <p:cNvSpPr/>
          <p:nvPr/>
        </p:nvSpPr>
        <p:spPr>
          <a:xfrm>
            <a:off x="104130" y="217012"/>
            <a:ext cx="416520" cy="470629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2800" b="1" u="none" strike="noStrike" dirty="0">
                <a:solidFill>
                  <a:srgbClr val="CCCCCC"/>
                </a:solidFill>
                <a:uFillTx/>
                <a:latin typeface="Arial"/>
              </a:rPr>
              <a:t>OVERN</a:t>
            </a:r>
            <a:endParaRPr lang="it-IT" sz="28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it-IT" sz="2800" b="1" u="none" strike="noStrike" dirty="0">
                <a:solidFill>
                  <a:srgbClr val="CCCCCC"/>
                </a:solidFill>
                <a:uFillTx/>
                <a:latin typeface="Arial"/>
              </a:rPr>
              <a:t>IGHTS</a:t>
            </a:r>
            <a:endParaRPr lang="it-IT" sz="28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EF32A239-0514-F748-5074-BAA7BC363887}"/>
              </a:ext>
            </a:extLst>
          </p:cNvPr>
          <p:cNvSpPr/>
          <p:nvPr/>
        </p:nvSpPr>
        <p:spPr>
          <a:xfrm>
            <a:off x="7856165" y="4545811"/>
            <a:ext cx="921243" cy="14448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ARRIVI</a:t>
            </a:r>
            <a:endParaRPr lang="it-IT" sz="1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552C0B0B-2A4D-1FC4-5546-088D0E4DBBB4}"/>
              </a:ext>
            </a:extLst>
          </p:cNvPr>
          <p:cNvSpPr/>
          <p:nvPr/>
        </p:nvSpPr>
        <p:spPr>
          <a:xfrm>
            <a:off x="7599394" y="4715877"/>
            <a:ext cx="1434786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OVERNIGHTS</a:t>
            </a:r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AFB79A38-E2D6-4801-58D3-A5AEC7B50D3D}"/>
              </a:ext>
            </a:extLst>
          </p:cNvPr>
          <p:cNvSpPr/>
          <p:nvPr/>
        </p:nvSpPr>
        <p:spPr>
          <a:xfrm>
            <a:off x="7776562" y="4975880"/>
            <a:ext cx="1101113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TURISMO</a:t>
            </a: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FFC49BC8-5293-4382-6196-E097795C497D}"/>
              </a:ext>
            </a:extLst>
          </p:cNvPr>
          <p:cNvSpPr/>
          <p:nvPr/>
        </p:nvSpPr>
        <p:spPr>
          <a:xfrm>
            <a:off x="7776562" y="5245755"/>
            <a:ext cx="1101112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REGIONI</a:t>
            </a:r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43D7F028-FA20-D008-17DE-D886CB3C2020}"/>
              </a:ext>
            </a:extLst>
          </p:cNvPr>
          <p:cNvSpPr/>
          <p:nvPr/>
        </p:nvSpPr>
        <p:spPr>
          <a:xfrm>
            <a:off x="7776562" y="5515630"/>
            <a:ext cx="1101112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SPESA</a:t>
            </a:r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6F53D7FF-E2A0-D3A1-086F-D31BFC551159}"/>
              </a:ext>
            </a:extLst>
          </p:cNvPr>
          <p:cNvSpPr/>
          <p:nvPr/>
        </p:nvSpPr>
        <p:spPr>
          <a:xfrm>
            <a:off x="7776562" y="5785505"/>
            <a:ext cx="1101112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STAGIONALITA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410A517-96A6-6A47-7FFB-0CDEB548B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925" y="1031406"/>
            <a:ext cx="3965574" cy="246332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C2A4CCC-A9A0-C730-CCA7-6766A3CD0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275" y="1174753"/>
            <a:ext cx="3486071" cy="217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473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005120" y="360000"/>
            <a:ext cx="7273800" cy="1309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4000" b="1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  <a:ea typeface="Fira Sans Extra Condensed Medium"/>
              </a:rPr>
              <a:t>Analisi dei Flussi Turistici in Italia: Pre, Durante e Post-</a:t>
            </a:r>
            <a:r>
              <a:rPr lang="en" sz="4000" b="1" u="none" strike="noStrike" dirty="0">
                <a:solidFill>
                  <a:srgbClr val="FF0000"/>
                </a:solidFill>
                <a:uFillTx/>
                <a:latin typeface="Franklin Gothic Demi Cond" panose="020B0706030402020204" pitchFamily="34" charset="0"/>
                <a:ea typeface="Fira Sans Extra Condensed Medium"/>
              </a:rPr>
              <a:t>COVID-19 </a:t>
            </a:r>
            <a:endParaRPr lang="it-IT" sz="4000" b="1" u="none" strike="noStrike" dirty="0">
              <a:solidFill>
                <a:srgbClr val="000000"/>
              </a:solidFill>
              <a:uFillTx/>
              <a:latin typeface="Franklin Gothic Demi Cond" panose="020B0706030402020204" pitchFamily="34" charset="0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1686960" y="1800000"/>
            <a:ext cx="5692680" cy="371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400" b="1" u="none" strike="noStrike" dirty="0">
                <a:solidFill>
                  <a:schemeClr val="accent6">
                    <a:lumMod val="90000"/>
                    <a:lumOff val="10000"/>
                  </a:schemeClr>
                </a:solidFill>
                <a:uFillTx/>
                <a:latin typeface="Franklin Gothic Demi Cond" panose="020B0706030402020204" pitchFamily="34" charset="0"/>
                <a:ea typeface="Roboto"/>
              </a:rPr>
              <a:t>Impatti e Trend di Ripresa </a:t>
            </a:r>
            <a:endParaRPr lang="it-IT" sz="2400" b="1" u="none" strike="noStrike" dirty="0">
              <a:solidFill>
                <a:schemeClr val="accent6">
                  <a:lumMod val="90000"/>
                  <a:lumOff val="10000"/>
                </a:schemeClr>
              </a:solidFill>
              <a:uFillTx/>
              <a:latin typeface="Franklin Gothic Demi Cond" panose="020B0706030402020204" pitchFamily="34" charset="0"/>
            </a:endParaRPr>
          </a:p>
        </p:txBody>
      </p:sp>
      <p:grpSp>
        <p:nvGrpSpPr>
          <p:cNvPr id="97" name="Google Shape;57;p15"/>
          <p:cNvGrpSpPr/>
          <p:nvPr/>
        </p:nvGrpSpPr>
        <p:grpSpPr>
          <a:xfrm>
            <a:off x="-567395" y="3252411"/>
            <a:ext cx="10786320" cy="2662200"/>
            <a:chOff x="-1765080" y="2664720"/>
            <a:chExt cx="10786320" cy="3281760"/>
          </a:xfrm>
        </p:grpSpPr>
        <p:sp>
          <p:nvSpPr>
            <p:cNvPr id="98" name="Google Shape;58;p15"/>
            <p:cNvSpPr/>
            <p:nvPr/>
          </p:nvSpPr>
          <p:spPr>
            <a:xfrm>
              <a:off x="-1765080" y="2714400"/>
              <a:ext cx="10786320" cy="3232080"/>
            </a:xfrm>
            <a:custGeom>
              <a:avLst/>
              <a:gdLst>
                <a:gd name="textAreaLeft" fmla="*/ 0 w 10786320"/>
                <a:gd name="textAreaRight" fmla="*/ 10787760 w 10786320"/>
                <a:gd name="textAreaTop" fmla="*/ 0 h 3232080"/>
                <a:gd name="textAreaBottom" fmla="*/ 3233520 h 3232080"/>
              </a:gdLst>
              <a:ahLst/>
              <a:cxnLst/>
              <a:rect l="textAreaLeft" t="textAreaTop" r="textAreaRight" b="textAreaBottom"/>
              <a:pathLst>
                <a:path w="308863" h="92582">
                  <a:moveTo>
                    <a:pt x="0" y="92445"/>
                  </a:moveTo>
                  <a:lnTo>
                    <a:pt x="24529" y="34740"/>
                  </a:lnTo>
                  <a:lnTo>
                    <a:pt x="73382" y="80857"/>
                  </a:lnTo>
                  <a:lnTo>
                    <a:pt x="97740" y="23146"/>
                  </a:lnTo>
                  <a:lnTo>
                    <a:pt x="122133" y="46302"/>
                  </a:lnTo>
                  <a:lnTo>
                    <a:pt x="146543" y="0"/>
                  </a:lnTo>
                  <a:lnTo>
                    <a:pt x="195411" y="69356"/>
                  </a:lnTo>
                  <a:lnTo>
                    <a:pt x="219734" y="57794"/>
                  </a:lnTo>
                  <a:lnTo>
                    <a:pt x="244161" y="80952"/>
                  </a:lnTo>
                  <a:lnTo>
                    <a:pt x="268621" y="11652"/>
                  </a:lnTo>
                  <a:lnTo>
                    <a:pt x="293020" y="44"/>
                  </a:lnTo>
                  <a:lnTo>
                    <a:pt x="308863" y="92582"/>
                  </a:lnTo>
                </a:path>
              </a:pathLst>
            </a:custGeom>
            <a:noFill/>
            <a:ln w="19050">
              <a:solidFill>
                <a:srgbClr val="1E35A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9" name="Google Shape;59;p15"/>
            <p:cNvSpPr/>
            <p:nvPr/>
          </p:nvSpPr>
          <p:spPr>
            <a:xfrm>
              <a:off x="-95976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0" name="Google Shape;60;p15"/>
            <p:cNvSpPr/>
            <p:nvPr/>
          </p:nvSpPr>
          <p:spPr>
            <a:xfrm>
              <a:off x="-107280" y="46821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1" name="Google Shape;61;p15"/>
            <p:cNvSpPr/>
            <p:nvPr/>
          </p:nvSpPr>
          <p:spPr>
            <a:xfrm>
              <a:off x="7455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2" name="Google Shape;62;p15"/>
            <p:cNvSpPr/>
            <p:nvPr/>
          </p:nvSpPr>
          <p:spPr>
            <a:xfrm>
              <a:off x="1598040" y="3472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3" name="Google Shape;63;p15"/>
            <p:cNvSpPr/>
            <p:nvPr/>
          </p:nvSpPr>
          <p:spPr>
            <a:xfrm>
              <a:off x="2450880" y="42789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4" name="Google Shape;64;p15"/>
            <p:cNvSpPr/>
            <p:nvPr/>
          </p:nvSpPr>
          <p:spPr>
            <a:xfrm>
              <a:off x="3303360" y="266508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5" name="Google Shape;65;p15"/>
            <p:cNvSpPr/>
            <p:nvPr/>
          </p:nvSpPr>
          <p:spPr>
            <a:xfrm>
              <a:off x="415620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6" name="Google Shape;66;p15"/>
            <p:cNvSpPr/>
            <p:nvPr/>
          </p:nvSpPr>
          <p:spPr>
            <a:xfrm>
              <a:off x="5008680" y="5085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7" name="Google Shape;67;p15"/>
            <p:cNvSpPr/>
            <p:nvPr/>
          </p:nvSpPr>
          <p:spPr>
            <a:xfrm>
              <a:off x="5861520" y="468684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8" name="Google Shape;68;p15"/>
            <p:cNvSpPr/>
            <p:nvPr/>
          </p:nvSpPr>
          <p:spPr>
            <a:xfrm>
              <a:off x="67143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9" name="Google Shape;69;p15"/>
            <p:cNvSpPr/>
            <p:nvPr/>
          </p:nvSpPr>
          <p:spPr>
            <a:xfrm>
              <a:off x="7566840" y="3069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0" name="Google Shape;70;p15"/>
            <p:cNvSpPr/>
            <p:nvPr/>
          </p:nvSpPr>
          <p:spPr>
            <a:xfrm>
              <a:off x="8427600" y="266472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111" name="Google Shape;71;p15"/>
          <p:cNvGrpSpPr/>
          <p:nvPr/>
        </p:nvGrpSpPr>
        <p:grpSpPr>
          <a:xfrm>
            <a:off x="0" y="2884394"/>
            <a:ext cx="9144000" cy="2297806"/>
            <a:chOff x="-822960" y="2664720"/>
            <a:chExt cx="10788480" cy="2517480"/>
          </a:xfrm>
        </p:grpSpPr>
        <p:sp>
          <p:nvSpPr>
            <p:cNvPr id="112" name="Google Shape;72;p15"/>
            <p:cNvSpPr/>
            <p:nvPr/>
          </p:nvSpPr>
          <p:spPr>
            <a:xfrm>
              <a:off x="-822960" y="2714040"/>
              <a:ext cx="10788480" cy="2428920"/>
            </a:xfrm>
            <a:custGeom>
              <a:avLst/>
              <a:gdLst>
                <a:gd name="textAreaLeft" fmla="*/ 0 w 10788480"/>
                <a:gd name="textAreaRight" fmla="*/ 10789920 w 10788480"/>
                <a:gd name="textAreaTop" fmla="*/ 0 h 2428920"/>
                <a:gd name="textAreaBottom" fmla="*/ 2430360 h 2428920"/>
              </a:gdLst>
              <a:ahLst/>
              <a:cxnLst/>
              <a:rect l="textAreaLeft" t="textAreaTop" r="textAreaRight" b="textAreaBottom"/>
              <a:pathLst>
                <a:path w="214429" h="48295">
                  <a:moveTo>
                    <a:pt x="0" y="48101"/>
                  </a:moveTo>
                  <a:lnTo>
                    <a:pt x="17026" y="32099"/>
                  </a:lnTo>
                  <a:lnTo>
                    <a:pt x="33957" y="40100"/>
                  </a:lnTo>
                  <a:lnTo>
                    <a:pt x="50912" y="8072"/>
                  </a:lnTo>
                  <a:lnTo>
                    <a:pt x="67890" y="48077"/>
                  </a:lnTo>
                  <a:lnTo>
                    <a:pt x="84797" y="24003"/>
                  </a:lnTo>
                  <a:lnTo>
                    <a:pt x="101751" y="32099"/>
                  </a:lnTo>
                  <a:lnTo>
                    <a:pt x="118658" y="24122"/>
                  </a:lnTo>
                  <a:lnTo>
                    <a:pt x="135613" y="8025"/>
                  </a:lnTo>
                  <a:lnTo>
                    <a:pt x="152591" y="0"/>
                  </a:lnTo>
                  <a:lnTo>
                    <a:pt x="169522" y="24098"/>
                  </a:lnTo>
                  <a:lnTo>
                    <a:pt x="186500" y="32194"/>
                  </a:lnTo>
                  <a:lnTo>
                    <a:pt x="203611" y="16042"/>
                  </a:lnTo>
                  <a:lnTo>
                    <a:pt x="214429" y="48295"/>
                  </a:lnTo>
                </a:path>
              </a:pathLst>
            </a:custGeom>
            <a:noFill/>
            <a:ln w="19050">
              <a:solidFill>
                <a:srgbClr val="00D4F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13" name="Google Shape;73;p15"/>
            <p:cNvSpPr/>
            <p:nvPr/>
          </p:nvSpPr>
          <p:spPr>
            <a:xfrm>
              <a:off x="9362880" y="347616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4" name="Google Shape;74;p15"/>
            <p:cNvSpPr/>
            <p:nvPr/>
          </p:nvSpPr>
          <p:spPr>
            <a:xfrm>
              <a:off x="851004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5" name="Google Shape;75;p15"/>
            <p:cNvSpPr/>
            <p:nvPr/>
          </p:nvSpPr>
          <p:spPr>
            <a:xfrm>
              <a:off x="765756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6" name="Google Shape;76;p15"/>
            <p:cNvSpPr/>
            <p:nvPr/>
          </p:nvSpPr>
          <p:spPr>
            <a:xfrm>
              <a:off x="6804720" y="2664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7" name="Google Shape;77;p15"/>
            <p:cNvSpPr/>
            <p:nvPr/>
          </p:nvSpPr>
          <p:spPr>
            <a:xfrm>
              <a:off x="595224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8" name="Google Shape;78;p15"/>
            <p:cNvSpPr/>
            <p:nvPr/>
          </p:nvSpPr>
          <p:spPr>
            <a:xfrm>
              <a:off x="5099400" y="387900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9" name="Google Shape;79;p15"/>
            <p:cNvSpPr/>
            <p:nvPr/>
          </p:nvSpPr>
          <p:spPr>
            <a:xfrm>
              <a:off x="424692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0" name="Google Shape;80;p15"/>
            <p:cNvSpPr/>
            <p:nvPr/>
          </p:nvSpPr>
          <p:spPr>
            <a:xfrm>
              <a:off x="339408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1" name="Google Shape;81;p15"/>
            <p:cNvSpPr/>
            <p:nvPr/>
          </p:nvSpPr>
          <p:spPr>
            <a:xfrm>
              <a:off x="2541600" y="5083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2" name="Google Shape;82;p15"/>
            <p:cNvSpPr/>
            <p:nvPr/>
          </p:nvSpPr>
          <p:spPr>
            <a:xfrm>
              <a:off x="168876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3" name="Google Shape;83;p15"/>
            <p:cNvSpPr/>
            <p:nvPr/>
          </p:nvSpPr>
          <p:spPr>
            <a:xfrm>
              <a:off x="836280" y="4680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4" name="Google Shape;84;p15"/>
            <p:cNvSpPr/>
            <p:nvPr/>
          </p:nvSpPr>
          <p:spPr>
            <a:xfrm>
              <a:off x="-1656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125" name="Rettangolo 124"/>
          <p:cNvSpPr/>
          <p:nvPr/>
        </p:nvSpPr>
        <p:spPr>
          <a:xfrm>
            <a:off x="3617342" y="2296268"/>
            <a:ext cx="1455715" cy="64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1000" u="none" strike="noStrike" dirty="0" err="1">
                <a:uFillTx/>
                <a:latin typeface="Franklin Gothic Demi Cond" panose="020B0706030402020204" pitchFamily="34" charset="0"/>
              </a:rPr>
              <a:t>Giusteschi</a:t>
            </a:r>
            <a:r>
              <a:rPr lang="it-IT" sz="1000" u="none" strike="noStrike" dirty="0">
                <a:uFillTx/>
                <a:latin typeface="Franklin Gothic Demi Cond" panose="020B0706030402020204" pitchFamily="34" charset="0"/>
              </a:rPr>
              <a:t> Giulio </a:t>
            </a:r>
            <a:r>
              <a:rPr lang="en-US" sz="1000" i="0" dirty="0">
                <a:effectLst/>
                <a:latin typeface="Franklin Gothic Demi Cond" panose="020B0706030402020204" pitchFamily="34" charset="0"/>
              </a:rPr>
              <a:t>26230A</a:t>
            </a:r>
            <a:endParaRPr lang="it-IT" sz="1000" u="none" strike="noStrike" dirty="0">
              <a:uFillTx/>
              <a:latin typeface="Franklin Gothic Demi Cond" panose="020B07060304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it-IT" sz="1000" u="none" strike="noStrike" dirty="0">
                <a:uFillTx/>
                <a:latin typeface="Franklin Gothic Demi Cond" panose="020B0706030402020204" pitchFamily="34" charset="0"/>
              </a:rPr>
              <a:t>Gnocchi </a:t>
            </a:r>
            <a:r>
              <a:rPr lang="it-IT" sz="1000" u="none" strike="noStrike" dirty="0" err="1">
                <a:uFillTx/>
                <a:latin typeface="Franklin Gothic Demi Cond" panose="020B0706030402020204" pitchFamily="34" charset="0"/>
              </a:rPr>
              <a:t>Vutha</a:t>
            </a:r>
            <a:r>
              <a:rPr lang="it-IT" sz="1000" u="none" strike="noStrike" dirty="0">
                <a:uFillTx/>
                <a:latin typeface="Franklin Gothic Demi Cond" panose="020B0706030402020204" pitchFamily="34" charset="0"/>
              </a:rPr>
              <a:t> </a:t>
            </a:r>
            <a:r>
              <a:rPr lang="en-US" sz="1000" i="0" dirty="0">
                <a:effectLst/>
                <a:latin typeface="Franklin Gothic Demi Cond" panose="020B0706030402020204" pitchFamily="34" charset="0"/>
              </a:rPr>
              <a:t>26237A</a:t>
            </a:r>
            <a:endParaRPr lang="it-IT" sz="1000" u="none" strike="noStrike" dirty="0">
              <a:uFillTx/>
              <a:latin typeface="Franklin Gothic Demi Cond" panose="020B07060304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it-IT" sz="1000" u="none" strike="noStrike" dirty="0">
                <a:uFillTx/>
                <a:latin typeface="Franklin Gothic Demi Cond" panose="020B0706030402020204" pitchFamily="34" charset="0"/>
              </a:rPr>
              <a:t>Cerato Davide </a:t>
            </a:r>
            <a:r>
              <a:rPr lang="en-US" sz="1000" i="0" dirty="0">
                <a:effectLst/>
                <a:latin typeface="Franklin Gothic Demi Cond" panose="020B0706030402020204" pitchFamily="34" charset="0"/>
              </a:rPr>
              <a:t>984481</a:t>
            </a:r>
            <a:endParaRPr lang="it-IT" sz="1000" u="none" strike="noStrike" dirty="0">
              <a:uFillTx/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8826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0FFBB3BB-1DFE-6687-C7CF-D5013CE1F78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085C151-0D58-F57B-5A36-669CB1ECC853}"/>
              </a:ext>
            </a:extLst>
          </p:cNvPr>
          <p:cNvSpPr txBox="1"/>
          <p:nvPr/>
        </p:nvSpPr>
        <p:spPr>
          <a:xfrm flipH="1">
            <a:off x="80979" y="1396097"/>
            <a:ext cx="39549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uFillTx/>
                <a:latin typeface="Arial"/>
              </a:rPr>
              <a:t>REGIONI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2432CAE-DCB7-30DA-8809-D0875A3E3992}"/>
              </a:ext>
            </a:extLst>
          </p:cNvPr>
          <p:cNvSpPr txBox="1"/>
          <p:nvPr/>
        </p:nvSpPr>
        <p:spPr>
          <a:xfrm>
            <a:off x="95742" y="1384813"/>
            <a:ext cx="42624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solidFill>
                  <a:schemeClr val="bg2">
                    <a:lumMod val="40000"/>
                    <a:lumOff val="60000"/>
                  </a:schemeClr>
                </a:solidFill>
                <a:uFillTx/>
                <a:latin typeface="Arial"/>
              </a:rPr>
              <a:t>REGIONI</a:t>
            </a:r>
            <a:endParaRPr lang="it-IT" sz="2400" b="0" u="none" strike="noStrike" dirty="0">
              <a:solidFill>
                <a:schemeClr val="bg2">
                  <a:lumMod val="40000"/>
                  <a:lumOff val="60000"/>
                </a:schemeClr>
              </a:solidFill>
              <a:uFillTx/>
              <a:latin typeface="Arial"/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D431905-6DE3-873E-23FA-F65345071258}"/>
              </a:ext>
            </a:extLst>
          </p:cNvPr>
          <p:cNvSpPr/>
          <p:nvPr/>
        </p:nvSpPr>
        <p:spPr>
          <a:xfrm>
            <a:off x="7745306" y="4545290"/>
            <a:ext cx="1021509" cy="1434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TURISMO</a:t>
            </a:r>
            <a:endParaRPr lang="it-IT" sz="1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3F60D31A-9D9C-65C0-BA52-1860A406BD94}"/>
              </a:ext>
            </a:extLst>
          </p:cNvPr>
          <p:cNvSpPr/>
          <p:nvPr/>
        </p:nvSpPr>
        <p:spPr>
          <a:xfrm>
            <a:off x="7569463" y="4719544"/>
            <a:ext cx="1434786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REGIONI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B8440D17-C911-866B-986A-62E0368CC38C}"/>
              </a:ext>
            </a:extLst>
          </p:cNvPr>
          <p:cNvSpPr/>
          <p:nvPr/>
        </p:nvSpPr>
        <p:spPr>
          <a:xfrm>
            <a:off x="7736300" y="5019037"/>
            <a:ext cx="1101112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STAGIONALITA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597C38C0-5F6B-24BC-F96D-1411151BD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169" y="1674853"/>
            <a:ext cx="7059661" cy="209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153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7025E-D6C4-DB2E-C2C1-2DC5DA92C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CC364780-C968-993A-235F-83E42A849BCA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4FE5707-CCB6-275A-FACA-910786648170}"/>
              </a:ext>
            </a:extLst>
          </p:cNvPr>
          <p:cNvSpPr txBox="1"/>
          <p:nvPr/>
        </p:nvSpPr>
        <p:spPr>
          <a:xfrm flipH="1">
            <a:off x="80979" y="1396097"/>
            <a:ext cx="39549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uFillTx/>
                <a:latin typeface="Arial"/>
              </a:rPr>
              <a:t>REGIONI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604ACE4-35ED-BEE8-AD89-CCE505D6ED47}"/>
              </a:ext>
            </a:extLst>
          </p:cNvPr>
          <p:cNvSpPr txBox="1"/>
          <p:nvPr/>
        </p:nvSpPr>
        <p:spPr>
          <a:xfrm>
            <a:off x="95742" y="1384813"/>
            <a:ext cx="42624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solidFill>
                  <a:schemeClr val="bg2">
                    <a:lumMod val="40000"/>
                    <a:lumOff val="60000"/>
                  </a:schemeClr>
                </a:solidFill>
                <a:uFillTx/>
                <a:latin typeface="Arial"/>
              </a:rPr>
              <a:t>REGIONI</a:t>
            </a:r>
            <a:endParaRPr lang="it-IT" sz="2400" b="0" u="none" strike="noStrike" dirty="0">
              <a:solidFill>
                <a:schemeClr val="bg2">
                  <a:lumMod val="40000"/>
                  <a:lumOff val="60000"/>
                </a:schemeClr>
              </a:solidFill>
              <a:uFillTx/>
              <a:latin typeface="Arial"/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4D37D2E4-6B12-EF15-6FE3-3E94BBF82982}"/>
              </a:ext>
            </a:extLst>
          </p:cNvPr>
          <p:cNvSpPr/>
          <p:nvPr/>
        </p:nvSpPr>
        <p:spPr>
          <a:xfrm>
            <a:off x="7745306" y="4545290"/>
            <a:ext cx="1021509" cy="1434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TURISMO</a:t>
            </a:r>
            <a:endParaRPr lang="it-IT" sz="1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82CB0711-BFA3-D589-276D-C6785EF7F48F}"/>
              </a:ext>
            </a:extLst>
          </p:cNvPr>
          <p:cNvSpPr/>
          <p:nvPr/>
        </p:nvSpPr>
        <p:spPr>
          <a:xfrm>
            <a:off x="7569463" y="4719544"/>
            <a:ext cx="1434786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REGIONI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9D7F8541-44FE-B60E-137C-1C58FF305911}"/>
              </a:ext>
            </a:extLst>
          </p:cNvPr>
          <p:cNvSpPr/>
          <p:nvPr/>
        </p:nvSpPr>
        <p:spPr>
          <a:xfrm>
            <a:off x="7736300" y="5019037"/>
            <a:ext cx="1101112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STAGIONALITA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1E9284F2-F2A6-D913-E17D-F60B4276D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572" y="1701801"/>
            <a:ext cx="6924856" cy="205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564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C26C4-6B66-54A0-D667-52ACDADFC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CEE2B4D7-D42A-8E81-C1AF-86D9134BB9A1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27B5EDD-810F-0B58-4623-710FCB264463}"/>
              </a:ext>
            </a:extLst>
          </p:cNvPr>
          <p:cNvSpPr txBox="1"/>
          <p:nvPr/>
        </p:nvSpPr>
        <p:spPr>
          <a:xfrm flipH="1">
            <a:off x="80979" y="1396097"/>
            <a:ext cx="39549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uFillTx/>
                <a:latin typeface="Arial"/>
              </a:rPr>
              <a:t>REGIONI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DC155C0-70FF-378D-D405-325E290B247D}"/>
              </a:ext>
            </a:extLst>
          </p:cNvPr>
          <p:cNvSpPr txBox="1"/>
          <p:nvPr/>
        </p:nvSpPr>
        <p:spPr>
          <a:xfrm>
            <a:off x="95742" y="1384813"/>
            <a:ext cx="42624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solidFill>
                  <a:schemeClr val="bg2">
                    <a:lumMod val="40000"/>
                    <a:lumOff val="60000"/>
                  </a:schemeClr>
                </a:solidFill>
                <a:uFillTx/>
                <a:latin typeface="Arial"/>
              </a:rPr>
              <a:t>REGIONI</a:t>
            </a:r>
            <a:endParaRPr lang="it-IT" sz="2400" b="0" u="none" strike="noStrike" dirty="0">
              <a:solidFill>
                <a:schemeClr val="bg2">
                  <a:lumMod val="40000"/>
                  <a:lumOff val="60000"/>
                </a:schemeClr>
              </a:solidFill>
              <a:uFillTx/>
              <a:latin typeface="Arial"/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594C4C1-CBE7-5B25-2483-1D8FF586722C}"/>
              </a:ext>
            </a:extLst>
          </p:cNvPr>
          <p:cNvSpPr/>
          <p:nvPr/>
        </p:nvSpPr>
        <p:spPr>
          <a:xfrm>
            <a:off x="7745306" y="4545290"/>
            <a:ext cx="1021509" cy="1434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TURISMO</a:t>
            </a:r>
            <a:endParaRPr lang="it-IT" sz="1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1C3A6975-E963-BB30-8DA8-AF62170247A1}"/>
              </a:ext>
            </a:extLst>
          </p:cNvPr>
          <p:cNvSpPr/>
          <p:nvPr/>
        </p:nvSpPr>
        <p:spPr>
          <a:xfrm>
            <a:off x="7569463" y="4719544"/>
            <a:ext cx="1434786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REGIONI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A6DF27B7-8843-B1FB-7777-21AFF377B2CF}"/>
              </a:ext>
            </a:extLst>
          </p:cNvPr>
          <p:cNvSpPr/>
          <p:nvPr/>
        </p:nvSpPr>
        <p:spPr>
          <a:xfrm>
            <a:off x="7736300" y="5019037"/>
            <a:ext cx="1101112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STAGIONALITA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1BF45F3-0B0A-82E2-0A12-32E4EBC1D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712" y="1006858"/>
            <a:ext cx="5272087" cy="305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46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B9E6A-04CE-6B39-D44E-133EE397E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0862CCF-11D3-DC04-33E7-3E17C25D59B5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AAE1617-1E4C-A83C-4FC1-6AEA0B94A004}"/>
              </a:ext>
            </a:extLst>
          </p:cNvPr>
          <p:cNvSpPr txBox="1"/>
          <p:nvPr/>
        </p:nvSpPr>
        <p:spPr>
          <a:xfrm flipH="1">
            <a:off x="80979" y="1396097"/>
            <a:ext cx="39549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uFillTx/>
                <a:latin typeface="Arial"/>
              </a:rPr>
              <a:t>REGIONI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577A297-DDAB-75C5-D04A-74A3E6F27320}"/>
              </a:ext>
            </a:extLst>
          </p:cNvPr>
          <p:cNvSpPr txBox="1"/>
          <p:nvPr/>
        </p:nvSpPr>
        <p:spPr>
          <a:xfrm>
            <a:off x="95742" y="1384813"/>
            <a:ext cx="42624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solidFill>
                  <a:schemeClr val="bg2">
                    <a:lumMod val="40000"/>
                    <a:lumOff val="60000"/>
                  </a:schemeClr>
                </a:solidFill>
                <a:uFillTx/>
                <a:latin typeface="Arial"/>
              </a:rPr>
              <a:t>REGIONI</a:t>
            </a:r>
            <a:endParaRPr lang="it-IT" sz="2400" b="0" u="none" strike="noStrike" dirty="0">
              <a:solidFill>
                <a:schemeClr val="bg2">
                  <a:lumMod val="40000"/>
                  <a:lumOff val="60000"/>
                </a:schemeClr>
              </a:solidFill>
              <a:uFillTx/>
              <a:latin typeface="Arial"/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16FC011-4AB7-A32D-42B5-1EB618839D02}"/>
              </a:ext>
            </a:extLst>
          </p:cNvPr>
          <p:cNvSpPr/>
          <p:nvPr/>
        </p:nvSpPr>
        <p:spPr>
          <a:xfrm>
            <a:off x="7745306" y="4545290"/>
            <a:ext cx="1021509" cy="1434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TURISMO</a:t>
            </a:r>
            <a:endParaRPr lang="it-IT" sz="1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565EA2C8-8615-91DE-602C-F7E5AAE88CCD}"/>
              </a:ext>
            </a:extLst>
          </p:cNvPr>
          <p:cNvSpPr/>
          <p:nvPr/>
        </p:nvSpPr>
        <p:spPr>
          <a:xfrm>
            <a:off x="7569463" y="4719544"/>
            <a:ext cx="1434786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REGIONI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44864A7D-44C1-C273-3B69-6104E4CE5E22}"/>
              </a:ext>
            </a:extLst>
          </p:cNvPr>
          <p:cNvSpPr/>
          <p:nvPr/>
        </p:nvSpPr>
        <p:spPr>
          <a:xfrm>
            <a:off x="7736300" y="5019037"/>
            <a:ext cx="1101112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STAGIONALITA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9F5FFCA-B890-C461-5029-9D3415371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0" y="950969"/>
            <a:ext cx="31115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8240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BC3F2D-7B96-BA6E-9AD0-5EC928D53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Fonti e link </a:t>
            </a:r>
            <a:r>
              <a:rPr lang="it-IT" dirty="0" err="1"/>
              <a:t>github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121858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2" descr="Aereo">
                <a:extLst>
                  <a:ext uri="{FF2B5EF4-FFF2-40B4-BE49-F238E27FC236}">
                    <a16:creationId xmlns:a16="http://schemas.microsoft.com/office/drawing/2014/main" id="{5AE48D2D-B19B-87B0-9EB7-FA7C460C34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90775504"/>
                  </p:ext>
                </p:extLst>
              </p:nvPr>
            </p:nvGraphicFramePr>
            <p:xfrm>
              <a:off x="6307374" y="-256085"/>
              <a:ext cx="3264671" cy="206540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264671" cy="2065404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-3848170" ay="-1984615" az="290317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8636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2" descr="Aereo">
                <a:extLst>
                  <a:ext uri="{FF2B5EF4-FFF2-40B4-BE49-F238E27FC236}">
                    <a16:creationId xmlns:a16="http://schemas.microsoft.com/office/drawing/2014/main" id="{5AE48D2D-B19B-87B0-9EB7-FA7C460C34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7374" y="-256085"/>
                <a:ext cx="3264671" cy="2065404"/>
              </a:xfrm>
              <a:prstGeom prst="rect">
                <a:avLst/>
              </a:prstGeom>
            </p:spPr>
          </p:pic>
        </mc:Fallback>
      </mc:AlternateContent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71060" y="1851436"/>
            <a:ext cx="8201880" cy="124750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200" i="1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  <a:ea typeface="Fira Sans Extra Condensed Medium"/>
              </a:rPr>
              <a:t>“Le radici sono importanti, nella vita di un uomo, ma noi uomini abbiamo le gambe, non le radici, e le gambe sono fatte per andare altrove.”</a:t>
            </a:r>
            <a:endParaRPr lang="it-IT" sz="1500" u="none" strike="noStrike" dirty="0">
              <a:solidFill>
                <a:srgbClr val="000000"/>
              </a:solidFill>
              <a:uFillTx/>
              <a:latin typeface="Franklin Gothic Demi Cond" panose="020B0706030402020204" pitchFamily="34" charset="0"/>
            </a:endParaRPr>
          </a:p>
        </p:txBody>
      </p:sp>
      <p:cxnSp>
        <p:nvCxnSpPr>
          <p:cNvPr id="127" name="Google Shape;121;p16"/>
          <p:cNvCxnSpPr/>
          <p:nvPr/>
        </p:nvCxnSpPr>
        <p:spPr>
          <a:xfrm>
            <a:off x="1157760" y="3151675"/>
            <a:ext cx="6417000" cy="1440"/>
          </a:xfrm>
          <a:prstGeom prst="straightConnector1">
            <a:avLst/>
          </a:prstGeom>
          <a:ln w="9525">
            <a:solidFill>
              <a:srgbClr val="434343"/>
            </a:solidFill>
            <a:round/>
          </a:ln>
        </p:spPr>
      </p:cxnSp>
      <p:sp>
        <p:nvSpPr>
          <p:cNvPr id="128" name="Rettangolo 127"/>
          <p:cNvSpPr/>
          <p:nvPr/>
        </p:nvSpPr>
        <p:spPr>
          <a:xfrm>
            <a:off x="-4442588" y="2571750"/>
            <a:ext cx="3779280" cy="164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La storia del turismo inizia nell'antichità con la Grecia come meta culturale e il turismo religioso cristiano.</a:t>
            </a:r>
          </a:p>
          <a:p>
            <a:pPr>
              <a:lnSpc>
                <a:spcPct val="100000"/>
              </a:lnSpc>
            </a:pPr>
            <a:endParaRPr lang="it-IT" sz="10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Nel Rinascimento, l'interesse si sposta verso le città d'arte, ma i viaggi restano riservati agli aristocratici. </a:t>
            </a:r>
          </a:p>
          <a:p>
            <a:pPr>
              <a:lnSpc>
                <a:spcPct val="100000"/>
              </a:lnSpc>
            </a:pPr>
            <a:endParaRPr lang="it-IT" sz="10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L'Ottocento rivoluziona il turismo grazie ai trasporti ferroviari, rendendolo accessibile anche alla classe media. </a:t>
            </a: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Nel 1841, Thomas Cook organizza il primo tour collettivo in treno, introducendo il concetto di pacchetto "</a:t>
            </a:r>
            <a:r>
              <a:rPr lang="it-IT" sz="1000" b="0" u="none" strike="noStrike" dirty="0" err="1">
                <a:solidFill>
                  <a:srgbClr val="000000"/>
                </a:solidFill>
                <a:uFillTx/>
                <a:latin typeface="Arial"/>
              </a:rPr>
              <a:t>all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 inclusive" e democratizzando i viaggi.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lo 3D 1" descr="Barca a remi">
                <a:extLst>
                  <a:ext uri="{FF2B5EF4-FFF2-40B4-BE49-F238E27FC236}">
                    <a16:creationId xmlns:a16="http://schemas.microsoft.com/office/drawing/2014/main" id="{72A11517-782E-2E58-ED26-5A70AB26463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5236160"/>
                  </p:ext>
                </p:extLst>
              </p:nvPr>
            </p:nvGraphicFramePr>
            <p:xfrm>
              <a:off x="873043" y="4034800"/>
              <a:ext cx="1559420" cy="66560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559420" cy="665606"/>
                    </a:xfrm>
                    <a:prstGeom prst="rect">
                      <a:avLst/>
                    </a:prstGeom>
                  </am3d:spPr>
                  <am3d:camera>
                    <am3d:pos x="0" y="0" z="673678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50578" d="1000000"/>
                    <am3d:preTrans dx="0" dy="-5157511" dz="-655980"/>
                    <am3d:scale>
                      <am3d:sx n="1000000" d="1000000"/>
                      <am3d:sy n="1000000" d="1000000"/>
                      <am3d:sz n="1000000" d="1000000"/>
                    </am3d:scale>
                    <am3d:rot ax="1331833" ay="3079958" az="106028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3771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lo 3D 1" descr="Barca a remi">
                <a:extLst>
                  <a:ext uri="{FF2B5EF4-FFF2-40B4-BE49-F238E27FC236}">
                    <a16:creationId xmlns:a16="http://schemas.microsoft.com/office/drawing/2014/main" id="{72A11517-782E-2E58-ED26-5A70AB2646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3043" y="4034800"/>
                <a:ext cx="1559420" cy="6656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lo 3D 4" descr="Treno a vapore">
                <a:extLst>
                  <a:ext uri="{FF2B5EF4-FFF2-40B4-BE49-F238E27FC236}">
                    <a16:creationId xmlns:a16="http://schemas.microsoft.com/office/drawing/2014/main" id="{A82CF96B-7156-0F19-37F4-2A1CF12E72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08637534"/>
                  </p:ext>
                </p:extLst>
              </p:nvPr>
            </p:nvGraphicFramePr>
            <p:xfrm>
              <a:off x="5971762" y="3248506"/>
              <a:ext cx="2017558" cy="166724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017558" cy="1667242"/>
                    </a:xfrm>
                    <a:prstGeom prst="rect">
                      <a:avLst/>
                    </a:prstGeom>
                  </am3d:spPr>
                  <am3d:camera>
                    <am3d:pos x="0" y="0" z="558053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142" d="1000000"/>
                    <am3d:preTrans dx="0" dy="-100113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54875" ay="-3318371" az="-193944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6403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lo 3D 4" descr="Treno a vapore">
                <a:extLst>
                  <a:ext uri="{FF2B5EF4-FFF2-40B4-BE49-F238E27FC236}">
                    <a16:creationId xmlns:a16="http://schemas.microsoft.com/office/drawing/2014/main" id="{A82CF96B-7156-0F19-37F4-2A1CF12E72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71762" y="3248506"/>
                <a:ext cx="2017558" cy="1667242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7F511781-31C0-AF18-DCAE-087CFA64C3D6}"/>
              </a:ext>
            </a:extLst>
          </p:cNvPr>
          <p:cNvSpPr txBox="1"/>
          <p:nvPr/>
        </p:nvSpPr>
        <p:spPr>
          <a:xfrm>
            <a:off x="1080135" y="2832020"/>
            <a:ext cx="6572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200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  <a:ea typeface="Fira Sans Extra Condensed Medium"/>
              </a:rPr>
              <a:t>(Un po' per amore, un po' per rabbia - Pino Cacucci)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ttangolo 127"/>
          <p:cNvSpPr/>
          <p:nvPr/>
        </p:nvSpPr>
        <p:spPr>
          <a:xfrm>
            <a:off x="360000" y="2669400"/>
            <a:ext cx="3779280" cy="164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La storia del turismo inizia nell'antichità con la Grecia come meta culturale e il turismo religioso cristiano.</a:t>
            </a:r>
          </a:p>
          <a:p>
            <a:pPr>
              <a:lnSpc>
                <a:spcPct val="100000"/>
              </a:lnSpc>
            </a:pPr>
            <a:endParaRPr lang="it-IT" sz="10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Nel Rinascimento, l'interesse si sposta verso le città d'arte, ma i viaggi restano riservati agli aristocratici. </a:t>
            </a:r>
          </a:p>
          <a:p>
            <a:pPr>
              <a:lnSpc>
                <a:spcPct val="100000"/>
              </a:lnSpc>
            </a:pPr>
            <a:endParaRPr lang="it-IT" sz="10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L'Ottocento rivoluziona il turismo grazie ai trasporti ferroviari, rendendolo accessibile anche alla classe media. </a:t>
            </a: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Nel 1841, Thomas Cook organizza il primo tour collettivo in treno, introducendo il concetto di pacchetto "all inclusive" e democratizzando i viaggi.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lo 3D 3" descr="Aereo">
                <a:extLst>
                  <a:ext uri="{FF2B5EF4-FFF2-40B4-BE49-F238E27FC236}">
                    <a16:creationId xmlns:a16="http://schemas.microsoft.com/office/drawing/2014/main" id="{B16DD578-F72B-BD73-6575-D0B2BA95D6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4273726"/>
                  </p:ext>
                </p:extLst>
              </p:nvPr>
            </p:nvGraphicFramePr>
            <p:xfrm>
              <a:off x="5778574" y="1269937"/>
              <a:ext cx="3150080" cy="179822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150080" cy="1798224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2904579" ay="-3056572" az="-247094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578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lo 3D 3" descr="Aereo">
                <a:extLst>
                  <a:ext uri="{FF2B5EF4-FFF2-40B4-BE49-F238E27FC236}">
                    <a16:creationId xmlns:a16="http://schemas.microsoft.com/office/drawing/2014/main" id="{B16DD578-F72B-BD73-6575-D0B2BA95D6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78574" y="1269937"/>
                <a:ext cx="3150080" cy="17982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lo 3D 4" descr="Treno a vapore">
                <a:extLst>
                  <a:ext uri="{FF2B5EF4-FFF2-40B4-BE49-F238E27FC236}">
                    <a16:creationId xmlns:a16="http://schemas.microsoft.com/office/drawing/2014/main" id="{6DE0B11A-7DFC-21F5-0C12-F8106083B2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3777170"/>
                  </p:ext>
                </p:extLst>
              </p:nvPr>
            </p:nvGraphicFramePr>
            <p:xfrm>
              <a:off x="6938493" y="2959681"/>
              <a:ext cx="1861534" cy="188053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861534" cy="1880530"/>
                    </a:xfrm>
                    <a:prstGeom prst="rect">
                      <a:avLst/>
                    </a:prstGeom>
                  </am3d:spPr>
                  <am3d:camera>
                    <am3d:pos x="0" y="0" z="558053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142" d="1000000"/>
                    <am3d:preTrans dx="0" dy="-100113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848927" ay="2636008" az="134893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6403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lo 3D 4" descr="Treno a vapore">
                <a:extLst>
                  <a:ext uri="{FF2B5EF4-FFF2-40B4-BE49-F238E27FC236}">
                    <a16:creationId xmlns:a16="http://schemas.microsoft.com/office/drawing/2014/main" id="{6DE0B11A-7DFC-21F5-0C12-F8106083B2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38493" y="2959681"/>
                <a:ext cx="1861534" cy="188053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PlaceHolder 1">
            <a:extLst>
              <a:ext uri="{FF2B5EF4-FFF2-40B4-BE49-F238E27FC236}">
                <a16:creationId xmlns:a16="http://schemas.microsoft.com/office/drawing/2014/main" id="{CE84EB97-D01D-7A33-D377-30EF26695000}"/>
              </a:ext>
            </a:extLst>
          </p:cNvPr>
          <p:cNvSpPr txBox="1">
            <a:spLocks/>
          </p:cNvSpPr>
          <p:nvPr/>
        </p:nvSpPr>
        <p:spPr>
          <a:xfrm>
            <a:off x="598147" y="441011"/>
            <a:ext cx="8201880" cy="124750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en" sz="2200" i="1" dirty="0">
                <a:solidFill>
                  <a:srgbClr val="000000"/>
                </a:solidFill>
                <a:latin typeface="Franklin Gothic Demi Cond" panose="020B0706030402020204" pitchFamily="34" charset="0"/>
                <a:ea typeface="Fira Sans Extra Condensed Medium"/>
              </a:rPr>
              <a:t>“Le radici sono importanti, nella vita di un uomo, ma noi uomini abbiamo le gambe, non le radici, e le gambe sono fatte per andare altrove.”</a:t>
            </a:r>
            <a:endParaRPr lang="it-IT" sz="1500" dirty="0">
              <a:solidFill>
                <a:srgbClr val="000000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50673C2-3F72-ABB6-D696-C52BEC3AA1C0}"/>
              </a:ext>
            </a:extLst>
          </p:cNvPr>
          <p:cNvSpPr txBox="1"/>
          <p:nvPr/>
        </p:nvSpPr>
        <p:spPr>
          <a:xfrm>
            <a:off x="1207222" y="1421595"/>
            <a:ext cx="6572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200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  <a:ea typeface="Fira Sans Extra Condensed Medium"/>
              </a:rPr>
              <a:t>(Un po' per amore, un po' per rabbia - Pino Cacucci)</a:t>
            </a:r>
            <a:endParaRPr lang="en-US" sz="1200" dirty="0"/>
          </a:p>
        </p:txBody>
      </p:sp>
      <p:cxnSp>
        <p:nvCxnSpPr>
          <p:cNvPr id="10" name="Google Shape;121;p16">
            <a:extLst>
              <a:ext uri="{FF2B5EF4-FFF2-40B4-BE49-F238E27FC236}">
                <a16:creationId xmlns:a16="http://schemas.microsoft.com/office/drawing/2014/main" id="{6754D6BE-BB48-F518-1430-204D2181A97C}"/>
              </a:ext>
            </a:extLst>
          </p:cNvPr>
          <p:cNvCxnSpPr/>
          <p:nvPr/>
        </p:nvCxnSpPr>
        <p:spPr>
          <a:xfrm>
            <a:off x="1284847" y="1741250"/>
            <a:ext cx="6417000" cy="1440"/>
          </a:xfrm>
          <a:prstGeom prst="straightConnector1">
            <a:avLst/>
          </a:prstGeom>
          <a:ln w="9525">
            <a:solidFill>
              <a:srgbClr val="434343"/>
            </a:solidFill>
            <a:round/>
          </a:ln>
        </p:spPr>
      </p:cxnSp>
    </p:spTree>
    <p:extLst>
      <p:ext uri="{BB962C8B-B14F-4D97-AF65-F5344CB8AC3E}">
        <p14:creationId xmlns:p14="http://schemas.microsoft.com/office/powerpoint/2010/main" val="33859114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4CD28-D34B-F3BC-D248-0249076F1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ttangolo 127">
            <a:extLst>
              <a:ext uri="{FF2B5EF4-FFF2-40B4-BE49-F238E27FC236}">
                <a16:creationId xmlns:a16="http://schemas.microsoft.com/office/drawing/2014/main" id="{876133C2-EDEB-B423-D623-30E135DA7BC0}"/>
              </a:ext>
            </a:extLst>
          </p:cNvPr>
          <p:cNvSpPr/>
          <p:nvPr/>
        </p:nvSpPr>
        <p:spPr>
          <a:xfrm>
            <a:off x="360000" y="2669400"/>
            <a:ext cx="3779280" cy="164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Il turismo in </a:t>
            </a:r>
            <a:r>
              <a:rPr lang="it-IT" sz="1000" dirty="0">
                <a:solidFill>
                  <a:srgbClr val="000000"/>
                </a:solidFill>
                <a:latin typeface="Arial"/>
              </a:rPr>
              <a:t>I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talia vale x e occupa y persone</a:t>
            </a:r>
          </a:p>
        </p:txBody>
      </p:sp>
      <p:sp>
        <p:nvSpPr>
          <p:cNvPr id="7" name="PlaceHolder 1">
            <a:extLst>
              <a:ext uri="{FF2B5EF4-FFF2-40B4-BE49-F238E27FC236}">
                <a16:creationId xmlns:a16="http://schemas.microsoft.com/office/drawing/2014/main" id="{DF09A566-ABA6-BB32-FDE5-5D1E50434D90}"/>
              </a:ext>
            </a:extLst>
          </p:cNvPr>
          <p:cNvSpPr txBox="1">
            <a:spLocks/>
          </p:cNvSpPr>
          <p:nvPr/>
        </p:nvSpPr>
        <p:spPr>
          <a:xfrm>
            <a:off x="598147" y="441011"/>
            <a:ext cx="8201880" cy="124750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en" sz="2200" i="1" dirty="0">
                <a:solidFill>
                  <a:srgbClr val="000000"/>
                </a:solidFill>
                <a:latin typeface="Franklin Gothic Demi Cond" panose="020B0706030402020204" pitchFamily="34" charset="0"/>
                <a:ea typeface="Fira Sans Extra Condensed Medium"/>
              </a:rPr>
              <a:t>“Le radici sono importanti, nella vita di un uomo, ma noi uomini abbiamo le gambe, non le radici, e le gambe sono fatte per andare altrove.”</a:t>
            </a:r>
            <a:endParaRPr lang="it-IT" sz="1500" dirty="0">
              <a:solidFill>
                <a:srgbClr val="000000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32C8C14-B646-02ED-3F25-A6F7B039F8AE}"/>
              </a:ext>
            </a:extLst>
          </p:cNvPr>
          <p:cNvSpPr txBox="1"/>
          <p:nvPr/>
        </p:nvSpPr>
        <p:spPr>
          <a:xfrm>
            <a:off x="1207222" y="1421595"/>
            <a:ext cx="6572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200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  <a:ea typeface="Fira Sans Extra Condensed Medium"/>
              </a:rPr>
              <a:t>(Un po' per amore, un po' per rabbia - Pino Cacucci)</a:t>
            </a:r>
            <a:endParaRPr lang="en-US" sz="1200" dirty="0"/>
          </a:p>
        </p:txBody>
      </p:sp>
      <p:cxnSp>
        <p:nvCxnSpPr>
          <p:cNvPr id="10" name="Google Shape;121;p16">
            <a:extLst>
              <a:ext uri="{FF2B5EF4-FFF2-40B4-BE49-F238E27FC236}">
                <a16:creationId xmlns:a16="http://schemas.microsoft.com/office/drawing/2014/main" id="{3688A2F1-E0F2-1033-F95F-8EC0DAB55A5A}"/>
              </a:ext>
            </a:extLst>
          </p:cNvPr>
          <p:cNvCxnSpPr/>
          <p:nvPr/>
        </p:nvCxnSpPr>
        <p:spPr>
          <a:xfrm>
            <a:off x="1284847" y="1741250"/>
            <a:ext cx="6417000" cy="1440"/>
          </a:xfrm>
          <a:prstGeom prst="straightConnector1">
            <a:avLst/>
          </a:prstGeom>
          <a:ln w="9525">
            <a:solidFill>
              <a:srgbClr val="434343"/>
            </a:solidFill>
            <a:round/>
          </a:ln>
        </p:spPr>
      </p:cxnSp>
      <p:pic>
        <p:nvPicPr>
          <p:cNvPr id="2" name="Immagine 1">
            <a:extLst>
              <a:ext uri="{FF2B5EF4-FFF2-40B4-BE49-F238E27FC236}">
                <a16:creationId xmlns:a16="http://schemas.microsoft.com/office/drawing/2014/main" id="{7AFD1796-6904-08C5-59B6-E2E2EB02C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347" y="2189585"/>
            <a:ext cx="4060001" cy="231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112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Le prime pagine di domenica 23 febbraio 2020 - Il Post">
            <a:extLst>
              <a:ext uri="{FF2B5EF4-FFF2-40B4-BE49-F238E27FC236}">
                <a16:creationId xmlns:a16="http://schemas.microsoft.com/office/drawing/2014/main" id="{8DA85385-B08C-234A-9DA0-A8740F59E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6" t="43073" r="5307" b="25275"/>
          <a:stretch/>
        </p:blipFill>
        <p:spPr bwMode="auto">
          <a:xfrm>
            <a:off x="1191568" y="996524"/>
            <a:ext cx="2600672" cy="57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Le prime pagine di domenica 18 luglio 2021 - Il Post">
            <a:extLst>
              <a:ext uri="{FF2B5EF4-FFF2-40B4-BE49-F238E27FC236}">
                <a16:creationId xmlns:a16="http://schemas.microsoft.com/office/drawing/2014/main" id="{99960326-3A80-38A8-3087-BB9BD8EE65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38" r="26726" b="12340"/>
          <a:stretch/>
        </p:blipFill>
        <p:spPr bwMode="auto">
          <a:xfrm>
            <a:off x="4683966" y="1428808"/>
            <a:ext cx="3019650" cy="58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09BBCBD-9BDD-687C-8046-4FA285301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928" y="3536090"/>
            <a:ext cx="6666143" cy="85192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C1C150A-8D1B-65CB-5B04-2264C815A9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0093"/>
          <a:stretch/>
        </p:blipFill>
        <p:spPr>
          <a:xfrm>
            <a:off x="646921" y="1963978"/>
            <a:ext cx="3398225" cy="108512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2F7671D-19C5-5B5F-2E91-871B134E1A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1439" y="2397963"/>
            <a:ext cx="4157918" cy="75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980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B0E2ADDB-A319-3C0C-558F-E83D78F2D2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598" t="9554" r="14082" b="9538"/>
          <a:stretch/>
        </p:blipFill>
        <p:spPr>
          <a:xfrm>
            <a:off x="2276669" y="3896"/>
            <a:ext cx="4590662" cy="513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817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7769C5F6-1C31-5B82-9AF6-1336A0207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292" y="839275"/>
            <a:ext cx="5827415" cy="3464950"/>
          </a:xfrm>
          <a:prstGeom prst="rect">
            <a:avLst/>
          </a:prstGeom>
        </p:spPr>
      </p:pic>
      <p:sp>
        <p:nvSpPr>
          <p:cNvPr id="7" name="CasellaDiTesto 6">
            <a:hlinkClick r:id="rId3"/>
            <a:extLst>
              <a:ext uri="{FF2B5EF4-FFF2-40B4-BE49-F238E27FC236}">
                <a16:creationId xmlns:a16="http://schemas.microsoft.com/office/drawing/2014/main" id="{17127FC5-481F-D6E0-6F2C-F87115C0D656}"/>
              </a:ext>
            </a:extLst>
          </p:cNvPr>
          <p:cNvSpPr txBox="1"/>
          <p:nvPr/>
        </p:nvSpPr>
        <p:spPr>
          <a:xfrm>
            <a:off x="8310466" y="4928056"/>
            <a:ext cx="8335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 err="1"/>
              <a:t>fonte</a:t>
            </a:r>
            <a:r>
              <a:rPr lang="en-US" sz="800" dirty="0"/>
              <a:t>: </a:t>
            </a:r>
            <a:r>
              <a:rPr lang="en-US" sz="800" u="sng" dirty="0" err="1">
                <a:solidFill>
                  <a:schemeClr val="accent6">
                    <a:lumMod val="90000"/>
                    <a:lumOff val="10000"/>
                  </a:schemeClr>
                </a:solidFill>
              </a:rPr>
              <a:t>istat</a:t>
            </a:r>
            <a:endParaRPr lang="en-US" sz="800" u="sng" dirty="0">
              <a:solidFill>
                <a:schemeClr val="accent6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5805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7217732A-FEA1-A53B-13DE-11AF41BBF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07" y="1453769"/>
            <a:ext cx="4142791" cy="217651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EDB736F-962E-FDAE-5D3B-4B72B7A95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3" y="1453770"/>
            <a:ext cx="4130422" cy="2176510"/>
          </a:xfrm>
          <a:prstGeom prst="rect">
            <a:avLst/>
          </a:prstGeom>
        </p:spPr>
      </p:pic>
      <p:sp>
        <p:nvSpPr>
          <p:cNvPr id="10" name="CasellaDiTesto 9">
            <a:hlinkClick r:id="rId4"/>
            <a:extLst>
              <a:ext uri="{FF2B5EF4-FFF2-40B4-BE49-F238E27FC236}">
                <a16:creationId xmlns:a16="http://schemas.microsoft.com/office/drawing/2014/main" id="{F8058C88-AABB-93D6-ABE2-BCDAEF06AF12}"/>
              </a:ext>
            </a:extLst>
          </p:cNvPr>
          <p:cNvSpPr txBox="1"/>
          <p:nvPr/>
        </p:nvSpPr>
        <p:spPr>
          <a:xfrm>
            <a:off x="8310466" y="4928056"/>
            <a:ext cx="8335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 err="1"/>
              <a:t>fonte</a:t>
            </a:r>
            <a:r>
              <a:rPr lang="en-US" sz="800" dirty="0"/>
              <a:t>: </a:t>
            </a:r>
            <a:r>
              <a:rPr lang="en-US" sz="800" u="sng" dirty="0" err="1">
                <a:solidFill>
                  <a:schemeClr val="accent6">
                    <a:lumMod val="90000"/>
                    <a:lumOff val="10000"/>
                  </a:schemeClr>
                </a:solidFill>
              </a:rPr>
              <a:t>istat</a:t>
            </a:r>
            <a:endParaRPr lang="en-US" sz="800" u="sng" dirty="0">
              <a:solidFill>
                <a:schemeClr val="accent6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5907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1687</TotalTime>
  <Words>480</Words>
  <Application>Microsoft Office PowerPoint</Application>
  <PresentationFormat>Presentazione su schermo (16:9)</PresentationFormat>
  <Paragraphs>83</Paragraphs>
  <Slides>24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24</vt:i4>
      </vt:variant>
    </vt:vector>
  </HeadingPairs>
  <TitlesOfParts>
    <vt:vector size="35" baseType="lpstr">
      <vt:lpstr>Aptos</vt:lpstr>
      <vt:lpstr>Arial</vt:lpstr>
      <vt:lpstr>Fira Sans Extra Condensed Medium</vt:lpstr>
      <vt:lpstr>Franklin Gothic Demi Cond</vt:lpstr>
      <vt:lpstr>Roboto</vt:lpstr>
      <vt:lpstr>Symbol</vt:lpstr>
      <vt:lpstr>Wingdings</vt:lpstr>
      <vt:lpstr>Data Charts Infographics by Slidesgo</vt:lpstr>
      <vt:lpstr>Data Charts Infographics by Slidesgo</vt:lpstr>
      <vt:lpstr>Data Charts Infographics by Slidesgo</vt:lpstr>
      <vt:lpstr>Data Charts Infographics by Slidesgo</vt:lpstr>
      <vt:lpstr>Analisi dei Flussi Turistici in Italia: Pre, Durante e Post-COVID-19 </vt:lpstr>
      <vt:lpstr>Analisi dei Flussi Turistici in Italia: Pre, Durante e Post-COVID-19 </vt:lpstr>
      <vt:lpstr>“Le radici sono importanti, nella vita di un uomo, ma noi uomini abbiamo le gambe, non le radici, e le gambe sono fatte per andare altrove.”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La stagionalità del turismo è  cambiata con la pandemia? </vt:lpstr>
      <vt:lpstr>La stagionalità del turismo è  cambiata con la pandemia?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Fonti e link 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_vuathy 69</dc:creator>
  <dc:description/>
  <cp:lastModifiedBy>Davide Cerato</cp:lastModifiedBy>
  <cp:revision>30</cp:revision>
  <dcterms:modified xsi:type="dcterms:W3CDTF">2024-12-14T09:55:12Z</dcterms:modified>
  <dc:language>it-IT</dc:language>
</cp:coreProperties>
</file>